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0" r:id="rId3"/>
    <p:sldId id="271" r:id="rId4"/>
    <p:sldId id="273" r:id="rId5"/>
    <p:sldId id="272" r:id="rId6"/>
    <p:sldId id="256" r:id="rId7"/>
    <p:sldId id="263" r:id="rId8"/>
    <p:sldId id="257" r:id="rId9"/>
    <p:sldId id="258" r:id="rId10"/>
    <p:sldId id="259" r:id="rId11"/>
    <p:sldId id="274" r:id="rId12"/>
    <p:sldId id="275" r:id="rId13"/>
    <p:sldId id="276" r:id="rId14"/>
    <p:sldId id="262" r:id="rId15"/>
    <p:sldId id="264" r:id="rId16"/>
    <p:sldId id="265" r:id="rId17"/>
    <p:sldId id="267" r:id="rId18"/>
    <p:sldId id="278" r:id="rId19"/>
    <p:sldId id="279" r:id="rId20"/>
    <p:sldId id="280" r:id="rId21"/>
    <p:sldId id="277" r:id="rId22"/>
    <p:sldId id="281" r:id="rId23"/>
    <p:sldId id="282" r:id="rId24"/>
    <p:sldId id="28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0"/>
  </p:normalViewPr>
  <p:slideViewPr>
    <p:cSldViewPr>
      <p:cViewPr varScale="1">
        <p:scale>
          <a:sx n="99" d="100"/>
          <a:sy n="99" d="100"/>
        </p:scale>
        <p:origin x="-25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C96DB0-8061-47EB-9F95-2276A1D59036}" type="datetimeFigureOut">
              <a:rPr lang="en-US" smtClean="0"/>
              <a:pPr/>
              <a:t>10/10/2012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8307E-A28C-4BC2-B682-D06C49D3FEC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C96DB0-8061-47EB-9F95-2276A1D59036}" type="datetimeFigureOut">
              <a:rPr lang="en-US" smtClean="0"/>
              <a:pPr/>
              <a:t>10/10/2012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8307E-A28C-4BC2-B682-D06C49D3FEC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C96DB0-8061-47EB-9F95-2276A1D59036}" type="datetimeFigureOut">
              <a:rPr lang="en-US" smtClean="0"/>
              <a:pPr/>
              <a:t>10/10/2012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8307E-A28C-4BC2-B682-D06C49D3FEC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C96DB0-8061-47EB-9F95-2276A1D59036}" type="datetimeFigureOut">
              <a:rPr lang="en-US" smtClean="0"/>
              <a:pPr/>
              <a:t>10/10/2012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8307E-A28C-4BC2-B682-D06C49D3FEC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96DB0-8061-47EB-9F95-2276A1D59036}" type="datetimeFigureOut">
              <a:rPr lang="en-US" smtClean="0"/>
              <a:pPr/>
              <a:t>10/10/2012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8307E-A28C-4BC2-B682-D06C49D3FEC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C96DB0-8061-47EB-9F95-2276A1D59036}" type="datetimeFigureOut">
              <a:rPr lang="en-US" smtClean="0"/>
              <a:pPr/>
              <a:t>10/10/2012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A8307E-A28C-4BC2-B682-D06C49D3FEC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C96DB0-8061-47EB-9F95-2276A1D59036}" type="datetimeFigureOut">
              <a:rPr lang="en-US" smtClean="0"/>
              <a:pPr/>
              <a:t>10/10/2012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A8307E-A28C-4BC2-B682-D06C49D3FEC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C96DB0-8061-47EB-9F95-2276A1D59036}" type="datetimeFigureOut">
              <a:rPr lang="en-US" smtClean="0"/>
              <a:pPr/>
              <a:t>10/10/2012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A8307E-A28C-4BC2-B682-D06C49D3FEC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96DB0-8061-47EB-9F95-2276A1D59036}" type="datetimeFigureOut">
              <a:rPr lang="en-US" smtClean="0"/>
              <a:pPr/>
              <a:t>10/10/2012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A8307E-A28C-4BC2-B682-D06C49D3FEC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C96DB0-8061-47EB-9F95-2276A1D59036}" type="datetimeFigureOut">
              <a:rPr lang="en-US" smtClean="0"/>
              <a:pPr/>
              <a:t>10/10/2012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A8307E-A28C-4BC2-B682-D06C49D3FEC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C96DB0-8061-47EB-9F95-2276A1D59036}" type="datetimeFigureOut">
              <a:rPr lang="en-US" smtClean="0"/>
              <a:pPr/>
              <a:t>10/10/2012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A8307E-A28C-4BC2-B682-D06C49D3FEC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C96DB0-8061-47EB-9F95-2276A1D59036}" type="datetimeFigureOut">
              <a:rPr lang="en-US" smtClean="0"/>
              <a:pPr/>
              <a:t>10/10/2012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A8307E-A28C-4BC2-B682-D06C49D3FEC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1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7.gif"/></Relationships>
</file>

<file path=ppt/slides/_rels/slide19.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hyperlink" Target="http://www.youtube.com/watch?NR=1&amp;v=si9ZeXWavYQ" TargetMode="External"/><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chem.ox.ac.uk/quicktime/hydrogenation.html" TargetMode="External"/><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chem.ox.ac.uk/quicktime/hydrogenation.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67000"/>
            <a:ext cx="8229600" cy="1143000"/>
          </a:xfrm>
        </p:spPr>
        <p:txBody>
          <a:bodyPr/>
          <a:lstStyle/>
          <a:p>
            <a:r>
              <a:rPr lang="en-US" dirty="0" err="1" smtClean="0"/>
              <a:t>Organometallic</a:t>
            </a:r>
            <a:r>
              <a:rPr lang="en-US" dirty="0" smtClean="0"/>
              <a:t> Chemistry</a:t>
            </a:r>
            <a:endParaRPr lang="en-US" dirty="0"/>
          </a:p>
        </p:txBody>
      </p:sp>
      <p:pic>
        <p:nvPicPr>
          <p:cNvPr id="4" name="Picture 22" descr="Cp2TiMe+"/>
          <p:cNvPicPr>
            <a:picLocks noChangeAspect="1" noChangeArrowheads="1"/>
          </p:cNvPicPr>
          <p:nvPr/>
        </p:nvPicPr>
        <p:blipFill>
          <a:blip r:embed="rId2" cstate="print"/>
          <a:srcRect/>
          <a:stretch>
            <a:fillRect/>
          </a:stretch>
        </p:blipFill>
        <p:spPr bwMode="auto">
          <a:xfrm>
            <a:off x="1905000" y="609600"/>
            <a:ext cx="2187575" cy="2085975"/>
          </a:xfrm>
          <a:prstGeom prst="rect">
            <a:avLst/>
          </a:prstGeom>
          <a:noFill/>
        </p:spPr>
      </p:pic>
      <p:pic>
        <p:nvPicPr>
          <p:cNvPr id="5" name="Picture 6" descr="CrCO6"/>
          <p:cNvPicPr>
            <a:picLocks noChangeAspect="1" noChangeArrowheads="1"/>
          </p:cNvPicPr>
          <p:nvPr/>
        </p:nvPicPr>
        <p:blipFill>
          <a:blip r:embed="rId3" cstate="print"/>
          <a:srcRect/>
          <a:stretch>
            <a:fillRect/>
          </a:stretch>
        </p:blipFill>
        <p:spPr bwMode="auto">
          <a:xfrm>
            <a:off x="228600" y="3733800"/>
            <a:ext cx="2611438" cy="2667000"/>
          </a:xfrm>
          <a:prstGeom prst="rect">
            <a:avLst/>
          </a:prstGeom>
          <a:noFill/>
        </p:spPr>
      </p:pic>
      <p:pic>
        <p:nvPicPr>
          <p:cNvPr id="6" name="Picture 8" descr="Cp2Fe"/>
          <p:cNvPicPr>
            <a:picLocks noChangeAspect="1" noChangeArrowheads="1"/>
          </p:cNvPicPr>
          <p:nvPr/>
        </p:nvPicPr>
        <p:blipFill>
          <a:blip r:embed="rId4" cstate="print"/>
          <a:srcRect/>
          <a:stretch>
            <a:fillRect/>
          </a:stretch>
        </p:blipFill>
        <p:spPr bwMode="auto">
          <a:xfrm>
            <a:off x="5791200" y="3962400"/>
            <a:ext cx="2057400" cy="2020888"/>
          </a:xfrm>
          <a:prstGeom prst="rect">
            <a:avLst/>
          </a:prstGeom>
          <a:noFill/>
        </p:spPr>
      </p:pic>
      <p:pic>
        <p:nvPicPr>
          <p:cNvPr id="7" name="Picture 10" descr="COD2Ni"/>
          <p:cNvPicPr>
            <a:picLocks noChangeAspect="1" noChangeArrowheads="1"/>
          </p:cNvPicPr>
          <p:nvPr/>
        </p:nvPicPr>
        <p:blipFill>
          <a:blip r:embed="rId5" cstate="print"/>
          <a:srcRect/>
          <a:stretch>
            <a:fillRect/>
          </a:stretch>
        </p:blipFill>
        <p:spPr bwMode="auto">
          <a:xfrm>
            <a:off x="5715000" y="762000"/>
            <a:ext cx="2743200" cy="206692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endimage.gif"/>
          <p:cNvPicPr>
            <a:picLocks noGrp="1" noChangeAspect="1"/>
          </p:cNvPicPr>
          <p:nvPr>
            <p:ph idx="1"/>
          </p:nvPr>
        </p:nvPicPr>
        <p:blipFill>
          <a:blip r:embed="rId2" cstate="print"/>
          <a:stretch>
            <a:fillRect/>
          </a:stretch>
        </p:blipFill>
        <p:spPr>
          <a:xfrm>
            <a:off x="1066800" y="-40336"/>
            <a:ext cx="5329840" cy="6898336"/>
          </a:xfrm>
        </p:spPr>
      </p:pic>
      <p:sp>
        <p:nvSpPr>
          <p:cNvPr id="3" name="Rectangle 2"/>
          <p:cNvSpPr/>
          <p:nvPr/>
        </p:nvSpPr>
        <p:spPr>
          <a:xfrm>
            <a:off x="6629400" y="1676400"/>
            <a:ext cx="1950983" cy="369332"/>
          </a:xfrm>
          <a:prstGeom prst="rect">
            <a:avLst/>
          </a:prstGeom>
        </p:spPr>
        <p:txBody>
          <a:bodyPr wrap="none">
            <a:spAutoFit/>
          </a:bodyPr>
          <a:lstStyle/>
          <a:p>
            <a:r>
              <a:rPr lang="el-GR" dirty="0" smtClean="0"/>
              <a:t>η</a:t>
            </a:r>
            <a:r>
              <a:rPr lang="el-GR" baseline="30000" dirty="0" smtClean="0"/>
              <a:t>2</a:t>
            </a:r>
            <a:r>
              <a:rPr lang="el-GR" dirty="0" smtClean="0"/>
              <a:t>-</a:t>
            </a:r>
            <a:r>
              <a:rPr lang="en-US" dirty="0" smtClean="0"/>
              <a:t>ethylene </a:t>
            </a:r>
            <a:r>
              <a:rPr lang="en-US" dirty="0" err="1" smtClean="0"/>
              <a:t>ligand</a:t>
            </a:r>
            <a:endParaRPr lang="en-US" dirty="0"/>
          </a:p>
        </p:txBody>
      </p:sp>
      <p:pic>
        <p:nvPicPr>
          <p:cNvPr id="5" name="Picture 4" descr="800px-Zeise's-salt-anion-from-xtal-3D-balls.png"/>
          <p:cNvPicPr>
            <a:picLocks noChangeAspect="1"/>
          </p:cNvPicPr>
          <p:nvPr/>
        </p:nvPicPr>
        <p:blipFill>
          <a:blip r:embed="rId3" cstate="print"/>
          <a:stretch>
            <a:fillRect/>
          </a:stretch>
        </p:blipFill>
        <p:spPr>
          <a:xfrm>
            <a:off x="6019800" y="2590800"/>
            <a:ext cx="2667000" cy="1773555"/>
          </a:xfrm>
          <a:prstGeom prst="rect">
            <a:avLst/>
          </a:prstGeom>
        </p:spPr>
      </p:pic>
      <p:sp>
        <p:nvSpPr>
          <p:cNvPr id="6" name="Rectangle 5"/>
          <p:cNvSpPr/>
          <p:nvPr/>
        </p:nvSpPr>
        <p:spPr>
          <a:xfrm>
            <a:off x="1447800" y="228600"/>
            <a:ext cx="5263620" cy="461665"/>
          </a:xfrm>
          <a:prstGeom prst="rect">
            <a:avLst/>
          </a:prstGeom>
        </p:spPr>
        <p:txBody>
          <a:bodyPr wrap="none">
            <a:spAutoFit/>
          </a:bodyPr>
          <a:lstStyle/>
          <a:p>
            <a:r>
              <a:rPr lang="en-US" sz="2400" b="1" dirty="0" smtClean="0"/>
              <a:t>Potassium </a:t>
            </a:r>
            <a:r>
              <a:rPr lang="en-US" sz="2400" b="1" dirty="0" err="1" smtClean="0"/>
              <a:t>trichloro</a:t>
            </a:r>
            <a:r>
              <a:rPr lang="en-US" sz="2400" b="1" dirty="0" smtClean="0"/>
              <a:t>(</a:t>
            </a:r>
            <a:r>
              <a:rPr lang="en-US" sz="2400" b="1" dirty="0" err="1" smtClean="0"/>
              <a:t>ethene</a:t>
            </a:r>
            <a:r>
              <a:rPr lang="en-US" sz="2400" b="1" dirty="0" smtClean="0"/>
              <a:t>)</a:t>
            </a:r>
            <a:r>
              <a:rPr lang="en-US" sz="2400" b="1" dirty="0" err="1" smtClean="0"/>
              <a:t>platinate</a:t>
            </a:r>
            <a:r>
              <a:rPr lang="en-US" sz="2400" b="1" dirty="0" smtClean="0"/>
              <a:t>(II)</a:t>
            </a:r>
            <a:endParaRPr lang="en-US" sz="24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63562"/>
          </a:xfrm>
        </p:spPr>
        <p:txBody>
          <a:bodyPr>
            <a:normAutofit fontScale="90000"/>
          </a:bodyPr>
          <a:lstStyle/>
          <a:p>
            <a:r>
              <a:rPr lang="en-US" sz="3100" b="1" dirty="0" smtClean="0"/>
              <a:t>Bonding and Structure in </a:t>
            </a:r>
            <a:r>
              <a:rPr lang="en-US" sz="3100" b="1" dirty="0" err="1" smtClean="0"/>
              <a:t>Alkene</a:t>
            </a:r>
            <a:r>
              <a:rPr lang="en-US" sz="3100" b="1" dirty="0" smtClean="0"/>
              <a:t> Complexes</a:t>
            </a:r>
            <a:r>
              <a:rPr lang="en-US" b="1" dirty="0" smtClean="0"/>
              <a:t/>
            </a:r>
            <a:br>
              <a:rPr lang="en-US" b="1" dirty="0" smtClean="0"/>
            </a:br>
            <a:endParaRPr lang="en-US" dirty="0"/>
          </a:p>
        </p:txBody>
      </p:sp>
      <p:sp>
        <p:nvSpPr>
          <p:cNvPr id="4" name="Rectangle 3"/>
          <p:cNvSpPr/>
          <p:nvPr/>
        </p:nvSpPr>
        <p:spPr>
          <a:xfrm>
            <a:off x="228600" y="1066800"/>
            <a:ext cx="4343400" cy="2308324"/>
          </a:xfrm>
          <a:prstGeom prst="rect">
            <a:avLst/>
          </a:prstGeom>
        </p:spPr>
        <p:txBody>
          <a:bodyPr wrap="square">
            <a:spAutoFit/>
          </a:bodyPr>
          <a:lstStyle/>
          <a:p>
            <a:r>
              <a:rPr lang="en-US" dirty="0" smtClean="0"/>
              <a:t>The bonding in </a:t>
            </a:r>
            <a:r>
              <a:rPr lang="en-US" dirty="0" err="1" smtClean="0"/>
              <a:t>alkene</a:t>
            </a:r>
            <a:r>
              <a:rPr lang="en-US" dirty="0" smtClean="0"/>
              <a:t> complexes is not unlike that seen in carbonyl or </a:t>
            </a:r>
            <a:r>
              <a:rPr lang="en-US" dirty="0" err="1" smtClean="0"/>
              <a:t>phosphine</a:t>
            </a:r>
            <a:r>
              <a:rPr lang="en-US" dirty="0" smtClean="0"/>
              <a:t> complexes. A </a:t>
            </a:r>
            <a:r>
              <a:rPr lang="en-US" dirty="0" smtClean="0">
                <a:latin typeface="Symbol" pitchFamily="18" charset="2"/>
              </a:rPr>
              <a:t>s</a:t>
            </a:r>
            <a:r>
              <a:rPr lang="en-US" dirty="0" smtClean="0"/>
              <a:t>-type </a:t>
            </a:r>
            <a:r>
              <a:rPr lang="en-US" dirty="0" smtClean="0"/>
              <a:t>donation from the C=C </a:t>
            </a:r>
            <a:r>
              <a:rPr lang="en-US" dirty="0" smtClean="0">
                <a:latin typeface="Symbol" pitchFamily="18" charset="2"/>
              </a:rPr>
              <a:t>p</a:t>
            </a:r>
            <a:r>
              <a:rPr lang="en-US" dirty="0" smtClean="0"/>
              <a:t> </a:t>
            </a:r>
            <a:r>
              <a:rPr lang="en-US" dirty="0" smtClean="0"/>
              <a:t>orbital with concomitant </a:t>
            </a:r>
            <a:r>
              <a:rPr lang="en-US" dirty="0" smtClean="0">
                <a:latin typeface="Symbol" pitchFamily="18" charset="2"/>
              </a:rPr>
              <a:t>p</a:t>
            </a:r>
            <a:r>
              <a:rPr lang="en-US" dirty="0" smtClean="0"/>
              <a:t>-back bonding </a:t>
            </a:r>
            <a:r>
              <a:rPr lang="en-US" dirty="0" smtClean="0"/>
              <a:t>into an empty </a:t>
            </a:r>
            <a:r>
              <a:rPr lang="en-US" dirty="0" smtClean="0">
                <a:latin typeface="Symbol" pitchFamily="18" charset="2"/>
              </a:rPr>
              <a:t>p</a:t>
            </a:r>
            <a:r>
              <a:rPr lang="en-US" dirty="0" smtClean="0"/>
              <a:t>* </a:t>
            </a:r>
            <a:r>
              <a:rPr lang="en-US" dirty="0" smtClean="0"/>
              <a:t>orbital on the ethylene presents us with a synergistic bonding situation: the greater the </a:t>
            </a:r>
            <a:r>
              <a:rPr lang="en-US" dirty="0" smtClean="0">
                <a:latin typeface="Symbol" pitchFamily="18" charset="2"/>
              </a:rPr>
              <a:t>s </a:t>
            </a:r>
            <a:r>
              <a:rPr lang="en-US" dirty="0" smtClean="0"/>
              <a:t>donation to the metal, the greater the </a:t>
            </a:r>
            <a:r>
              <a:rPr lang="en-US" dirty="0" smtClean="0">
                <a:latin typeface="Symbol" pitchFamily="18" charset="2"/>
              </a:rPr>
              <a:t>p</a:t>
            </a:r>
            <a:r>
              <a:rPr lang="en-US" dirty="0" smtClean="0"/>
              <a:t>-back bonding</a:t>
            </a:r>
            <a:endParaRPr lang="en-US" dirty="0"/>
          </a:p>
        </p:txBody>
      </p:sp>
      <p:pic>
        <p:nvPicPr>
          <p:cNvPr id="5" name="Picture 4" descr="alkenemo.gif"/>
          <p:cNvPicPr>
            <a:picLocks noChangeAspect="1"/>
          </p:cNvPicPr>
          <p:nvPr/>
        </p:nvPicPr>
        <p:blipFill>
          <a:blip r:embed="rId2" cstate="print"/>
          <a:stretch>
            <a:fillRect/>
          </a:stretch>
        </p:blipFill>
        <p:spPr>
          <a:xfrm>
            <a:off x="4572000" y="1066800"/>
            <a:ext cx="3981450" cy="5572125"/>
          </a:xfrm>
          <a:prstGeom prst="rect">
            <a:avLst/>
          </a:prstGeom>
        </p:spPr>
      </p:pic>
      <p:sp>
        <p:nvSpPr>
          <p:cNvPr id="6" name="Rectangle 5"/>
          <p:cNvSpPr/>
          <p:nvPr/>
        </p:nvSpPr>
        <p:spPr>
          <a:xfrm>
            <a:off x="228600" y="4038600"/>
            <a:ext cx="3429000" cy="1200329"/>
          </a:xfrm>
          <a:prstGeom prst="rect">
            <a:avLst/>
          </a:prstGeom>
        </p:spPr>
        <p:txBody>
          <a:bodyPr wrap="square">
            <a:spAutoFit/>
          </a:bodyPr>
          <a:lstStyle/>
          <a:p>
            <a:r>
              <a:rPr lang="en-US" dirty="0" smtClean="0"/>
              <a:t>The greater the electron density back-donated into the </a:t>
            </a:r>
            <a:r>
              <a:rPr lang="en-US" dirty="0" smtClean="0">
                <a:latin typeface="Symbol" pitchFamily="18" charset="2"/>
              </a:rPr>
              <a:t>p</a:t>
            </a:r>
            <a:r>
              <a:rPr lang="en-US" dirty="0" smtClean="0"/>
              <a:t>* </a:t>
            </a:r>
            <a:r>
              <a:rPr lang="en-US" dirty="0" smtClean="0"/>
              <a:t>orbital on the </a:t>
            </a:r>
            <a:r>
              <a:rPr lang="en-US" dirty="0" err="1" smtClean="0"/>
              <a:t>alkene</a:t>
            </a:r>
            <a:r>
              <a:rPr lang="en-US" dirty="0" smtClean="0"/>
              <a:t>, the greater the reduction in the C=C bond order.</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63562"/>
          </a:xfrm>
        </p:spPr>
        <p:txBody>
          <a:bodyPr>
            <a:normAutofit fontScale="90000"/>
          </a:bodyPr>
          <a:lstStyle/>
          <a:p>
            <a:r>
              <a:rPr lang="en-US" sz="3100" b="1" dirty="0" smtClean="0"/>
              <a:t>Bonding and Structure in </a:t>
            </a:r>
            <a:r>
              <a:rPr lang="en-US" sz="3100" b="1" dirty="0" err="1" smtClean="0"/>
              <a:t>Alkene</a:t>
            </a:r>
            <a:r>
              <a:rPr lang="en-US" sz="3100" b="1" dirty="0" smtClean="0"/>
              <a:t> Complexes</a:t>
            </a:r>
            <a:r>
              <a:rPr lang="en-US" b="1" dirty="0" smtClean="0"/>
              <a:t/>
            </a:r>
            <a:br>
              <a:rPr lang="en-US" b="1" dirty="0" smtClean="0"/>
            </a:br>
            <a:endParaRPr lang="en-US" dirty="0"/>
          </a:p>
        </p:txBody>
      </p:sp>
      <p:sp>
        <p:nvSpPr>
          <p:cNvPr id="6" name="Rectangle 5"/>
          <p:cNvSpPr/>
          <p:nvPr/>
        </p:nvSpPr>
        <p:spPr>
          <a:xfrm>
            <a:off x="304800" y="1143000"/>
            <a:ext cx="3429000" cy="1200329"/>
          </a:xfrm>
          <a:prstGeom prst="rect">
            <a:avLst/>
          </a:prstGeom>
        </p:spPr>
        <p:txBody>
          <a:bodyPr wrap="square">
            <a:spAutoFit/>
          </a:bodyPr>
          <a:lstStyle/>
          <a:p>
            <a:r>
              <a:rPr lang="en-US" dirty="0" smtClean="0"/>
              <a:t>The greater the electron density back-donated into the </a:t>
            </a:r>
            <a:r>
              <a:rPr lang="en-US" dirty="0" smtClean="0">
                <a:latin typeface="Symbol" pitchFamily="18" charset="2"/>
              </a:rPr>
              <a:t>p</a:t>
            </a:r>
            <a:r>
              <a:rPr lang="en-US" dirty="0" smtClean="0"/>
              <a:t>* </a:t>
            </a:r>
            <a:r>
              <a:rPr lang="en-US" dirty="0" smtClean="0"/>
              <a:t>orbital on the </a:t>
            </a:r>
            <a:r>
              <a:rPr lang="en-US" dirty="0" err="1" smtClean="0"/>
              <a:t>alkene</a:t>
            </a:r>
            <a:r>
              <a:rPr lang="en-US" dirty="0" smtClean="0"/>
              <a:t>, the greater the reduction in the C=C bond order.</a:t>
            </a:r>
            <a:endParaRPr lang="en-US" dirty="0"/>
          </a:p>
        </p:txBody>
      </p:sp>
      <p:sp>
        <p:nvSpPr>
          <p:cNvPr id="7" name="Rectangle 6"/>
          <p:cNvSpPr/>
          <p:nvPr/>
        </p:nvSpPr>
        <p:spPr>
          <a:xfrm>
            <a:off x="990600" y="5257800"/>
            <a:ext cx="7467600" cy="923330"/>
          </a:xfrm>
          <a:prstGeom prst="rect">
            <a:avLst/>
          </a:prstGeom>
        </p:spPr>
        <p:txBody>
          <a:bodyPr wrap="square">
            <a:spAutoFit/>
          </a:bodyPr>
          <a:lstStyle/>
          <a:p>
            <a:r>
              <a:rPr lang="en-US" dirty="0" smtClean="0"/>
              <a:t>a planar olefin adduct and a </a:t>
            </a:r>
            <a:r>
              <a:rPr lang="en-US" dirty="0" err="1" smtClean="0"/>
              <a:t>metallocyclopropane</a:t>
            </a:r>
            <a:r>
              <a:rPr lang="en-US" dirty="0" smtClean="0"/>
              <a:t>. X-ray crystallographic studies confirm that the as the C-C bond length increases, the CH</a:t>
            </a:r>
            <a:r>
              <a:rPr lang="en-US" baseline="-25000" dirty="0" smtClean="0"/>
              <a:t>2</a:t>
            </a:r>
            <a:r>
              <a:rPr lang="en-US" dirty="0" smtClean="0"/>
              <a:t> plane is distorted from the ideal planar geometry of an </a:t>
            </a:r>
            <a:r>
              <a:rPr lang="en-US" dirty="0" err="1" smtClean="0"/>
              <a:t>alkene</a:t>
            </a:r>
            <a:r>
              <a:rPr lang="en-US" dirty="0" smtClean="0"/>
              <a:t>: </a:t>
            </a:r>
            <a:endParaRPr lang="en-US" dirty="0"/>
          </a:p>
        </p:txBody>
      </p:sp>
      <p:pic>
        <p:nvPicPr>
          <p:cNvPr id="8" name="Picture 7" descr="alkenestructure.gif"/>
          <p:cNvPicPr>
            <a:picLocks noChangeAspect="1"/>
          </p:cNvPicPr>
          <p:nvPr/>
        </p:nvPicPr>
        <p:blipFill>
          <a:blip r:embed="rId2" cstate="print"/>
          <a:stretch>
            <a:fillRect/>
          </a:stretch>
        </p:blipFill>
        <p:spPr>
          <a:xfrm>
            <a:off x="2538412" y="1143000"/>
            <a:ext cx="5422900" cy="36576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endimage.gif"/>
          <p:cNvPicPr>
            <a:picLocks noGrp="1" noChangeAspect="1"/>
          </p:cNvPicPr>
          <p:nvPr>
            <p:ph idx="1"/>
          </p:nvPr>
        </p:nvPicPr>
        <p:blipFill>
          <a:blip r:embed="rId2" cstate="print"/>
          <a:stretch>
            <a:fillRect/>
          </a:stretch>
        </p:blipFill>
        <p:spPr>
          <a:xfrm>
            <a:off x="1066800" y="-40336"/>
            <a:ext cx="5329840" cy="6898336"/>
          </a:xfrm>
        </p:spPr>
      </p:pic>
      <p:sp>
        <p:nvSpPr>
          <p:cNvPr id="3" name="Rectangle 2"/>
          <p:cNvSpPr/>
          <p:nvPr/>
        </p:nvSpPr>
        <p:spPr>
          <a:xfrm>
            <a:off x="6629400" y="1676400"/>
            <a:ext cx="1950983" cy="369332"/>
          </a:xfrm>
          <a:prstGeom prst="rect">
            <a:avLst/>
          </a:prstGeom>
        </p:spPr>
        <p:txBody>
          <a:bodyPr wrap="none">
            <a:spAutoFit/>
          </a:bodyPr>
          <a:lstStyle/>
          <a:p>
            <a:r>
              <a:rPr lang="el-GR" dirty="0" smtClean="0"/>
              <a:t>η</a:t>
            </a:r>
            <a:r>
              <a:rPr lang="el-GR" baseline="30000" dirty="0" smtClean="0"/>
              <a:t>2</a:t>
            </a:r>
            <a:r>
              <a:rPr lang="el-GR" dirty="0" smtClean="0"/>
              <a:t>-</a:t>
            </a:r>
            <a:r>
              <a:rPr lang="en-US" dirty="0" smtClean="0"/>
              <a:t>ethylene </a:t>
            </a:r>
            <a:r>
              <a:rPr lang="en-US" dirty="0" err="1" smtClean="0"/>
              <a:t>ligand</a:t>
            </a:r>
            <a:endParaRPr lang="en-US" dirty="0"/>
          </a:p>
        </p:txBody>
      </p:sp>
      <p:pic>
        <p:nvPicPr>
          <p:cNvPr id="5" name="Picture 4" descr="800px-Zeise's-salt-anion-from-xtal-3D-balls.png"/>
          <p:cNvPicPr>
            <a:picLocks noChangeAspect="1"/>
          </p:cNvPicPr>
          <p:nvPr/>
        </p:nvPicPr>
        <p:blipFill>
          <a:blip r:embed="rId3" cstate="print"/>
          <a:stretch>
            <a:fillRect/>
          </a:stretch>
        </p:blipFill>
        <p:spPr>
          <a:xfrm>
            <a:off x="6019800" y="2590800"/>
            <a:ext cx="2667000" cy="1773555"/>
          </a:xfrm>
          <a:prstGeom prst="rect">
            <a:avLst/>
          </a:prstGeom>
        </p:spPr>
      </p:pic>
      <p:sp>
        <p:nvSpPr>
          <p:cNvPr id="6" name="Rectangle 5"/>
          <p:cNvSpPr/>
          <p:nvPr/>
        </p:nvSpPr>
        <p:spPr>
          <a:xfrm>
            <a:off x="1447800" y="228600"/>
            <a:ext cx="5263620" cy="461665"/>
          </a:xfrm>
          <a:prstGeom prst="rect">
            <a:avLst/>
          </a:prstGeom>
        </p:spPr>
        <p:txBody>
          <a:bodyPr wrap="none">
            <a:spAutoFit/>
          </a:bodyPr>
          <a:lstStyle/>
          <a:p>
            <a:r>
              <a:rPr lang="en-US" sz="2400" b="1" dirty="0" smtClean="0"/>
              <a:t>Potassium </a:t>
            </a:r>
            <a:r>
              <a:rPr lang="en-US" sz="2400" b="1" dirty="0" err="1" smtClean="0"/>
              <a:t>trichloro</a:t>
            </a:r>
            <a:r>
              <a:rPr lang="en-US" sz="2400" b="1" dirty="0" smtClean="0"/>
              <a:t>(</a:t>
            </a:r>
            <a:r>
              <a:rPr lang="en-US" sz="2400" b="1" dirty="0" err="1" smtClean="0"/>
              <a:t>ethene</a:t>
            </a:r>
            <a:r>
              <a:rPr lang="en-US" sz="2400" b="1" dirty="0" smtClean="0"/>
              <a:t>)</a:t>
            </a:r>
            <a:r>
              <a:rPr lang="en-US" sz="2400" b="1" dirty="0" err="1" smtClean="0"/>
              <a:t>platinate</a:t>
            </a:r>
            <a:r>
              <a:rPr lang="en-US" sz="2400" b="1" dirty="0" smtClean="0"/>
              <a:t>(II)</a:t>
            </a:r>
            <a:endParaRPr lang="en-US" sz="2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Rectangle 5"/>
          <p:cNvSpPr/>
          <p:nvPr/>
        </p:nvSpPr>
        <p:spPr>
          <a:xfrm>
            <a:off x="3657600" y="228600"/>
            <a:ext cx="1752600" cy="584775"/>
          </a:xfrm>
          <a:prstGeom prst="rect">
            <a:avLst/>
          </a:prstGeom>
        </p:spPr>
        <p:txBody>
          <a:bodyPr wrap="square">
            <a:spAutoFit/>
          </a:bodyPr>
          <a:lstStyle/>
          <a:p>
            <a:r>
              <a:rPr lang="en-US" sz="3200" b="1" dirty="0" err="1" smtClean="0"/>
              <a:t>Hapticity</a:t>
            </a:r>
            <a:endParaRPr lang="en-US" sz="3200" b="1" dirty="0"/>
          </a:p>
        </p:txBody>
      </p:sp>
      <p:sp>
        <p:nvSpPr>
          <p:cNvPr id="8" name="Rectangle 7"/>
          <p:cNvSpPr/>
          <p:nvPr/>
        </p:nvSpPr>
        <p:spPr>
          <a:xfrm>
            <a:off x="838200" y="990600"/>
            <a:ext cx="7696200" cy="1477328"/>
          </a:xfrm>
          <a:prstGeom prst="rect">
            <a:avLst/>
          </a:prstGeom>
        </p:spPr>
        <p:txBody>
          <a:bodyPr wrap="square">
            <a:spAutoFit/>
          </a:bodyPr>
          <a:lstStyle/>
          <a:p>
            <a:r>
              <a:rPr lang="en-US" dirty="0" smtClean="0"/>
              <a:t>Describes how a group of </a:t>
            </a:r>
            <a:r>
              <a:rPr lang="en-US" i="1" dirty="0" smtClean="0"/>
              <a:t>contiguous</a:t>
            </a:r>
            <a:r>
              <a:rPr lang="en-US" dirty="0" smtClean="0"/>
              <a:t> atoms of a </a:t>
            </a:r>
            <a:r>
              <a:rPr lang="en-US" dirty="0" err="1" smtClean="0"/>
              <a:t>ligand</a:t>
            </a:r>
            <a:r>
              <a:rPr lang="en-US" dirty="0" smtClean="0"/>
              <a:t> are coordinated to a central atom. </a:t>
            </a:r>
            <a:r>
              <a:rPr lang="en-US" dirty="0" err="1" smtClean="0"/>
              <a:t>Hapticity</a:t>
            </a:r>
            <a:r>
              <a:rPr lang="en-US" dirty="0" smtClean="0"/>
              <a:t> of a </a:t>
            </a:r>
            <a:r>
              <a:rPr lang="en-US" dirty="0" err="1" smtClean="0"/>
              <a:t>ligand</a:t>
            </a:r>
            <a:r>
              <a:rPr lang="en-US" dirty="0" smtClean="0"/>
              <a:t> is indicated by the Greek character 'eta', η.</a:t>
            </a:r>
          </a:p>
          <a:p>
            <a:endParaRPr lang="en-US" dirty="0" smtClean="0"/>
          </a:p>
          <a:p>
            <a:r>
              <a:rPr lang="en-US" dirty="0" smtClean="0"/>
              <a:t> A superscripted number following the η denotes the number of contiguous atoms of the </a:t>
            </a:r>
            <a:r>
              <a:rPr lang="en-US" dirty="0" err="1" smtClean="0"/>
              <a:t>ligand</a:t>
            </a:r>
            <a:r>
              <a:rPr lang="en-US" dirty="0" smtClean="0"/>
              <a:t> that are bound to the metal. </a:t>
            </a:r>
            <a:endParaRPr lang="en-US" dirty="0"/>
          </a:p>
        </p:txBody>
      </p:sp>
      <p:sp>
        <p:nvSpPr>
          <p:cNvPr id="9" name="Rectangle 8"/>
          <p:cNvSpPr/>
          <p:nvPr/>
        </p:nvSpPr>
        <p:spPr>
          <a:xfrm>
            <a:off x="381000" y="4953000"/>
            <a:ext cx="2895600" cy="646331"/>
          </a:xfrm>
          <a:prstGeom prst="rect">
            <a:avLst/>
          </a:prstGeom>
        </p:spPr>
        <p:txBody>
          <a:bodyPr wrap="square">
            <a:spAutoFit/>
          </a:bodyPr>
          <a:lstStyle/>
          <a:p>
            <a:pPr algn="ctr"/>
            <a:r>
              <a:rPr lang="en-US" dirty="0" err="1" smtClean="0"/>
              <a:t>Ferrocene</a:t>
            </a:r>
            <a:r>
              <a:rPr lang="en-US" dirty="0" smtClean="0"/>
              <a:t> contains two</a:t>
            </a:r>
          </a:p>
          <a:p>
            <a:pPr algn="ctr"/>
            <a:r>
              <a:rPr lang="en-US" dirty="0" smtClean="0"/>
              <a:t> η</a:t>
            </a:r>
            <a:r>
              <a:rPr lang="en-US" baseline="30000" dirty="0" smtClean="0"/>
              <a:t>5</a:t>
            </a:r>
            <a:r>
              <a:rPr lang="en-US" dirty="0" smtClean="0"/>
              <a:t>-cyclopentadienyl </a:t>
            </a:r>
            <a:r>
              <a:rPr lang="en-US" dirty="0" err="1" smtClean="0"/>
              <a:t>ligands</a:t>
            </a:r>
            <a:endParaRPr lang="en-US" dirty="0"/>
          </a:p>
        </p:txBody>
      </p:sp>
      <p:pic>
        <p:nvPicPr>
          <p:cNvPr id="11" name="Picture 10" descr="100px-Ferrocene-2D.png"/>
          <p:cNvPicPr>
            <a:picLocks noChangeAspect="1"/>
          </p:cNvPicPr>
          <p:nvPr/>
        </p:nvPicPr>
        <p:blipFill>
          <a:blip r:embed="rId2" cstate="print"/>
          <a:stretch>
            <a:fillRect/>
          </a:stretch>
        </p:blipFill>
        <p:spPr>
          <a:xfrm>
            <a:off x="1447800" y="3124200"/>
            <a:ext cx="952500" cy="1314450"/>
          </a:xfrm>
          <a:prstGeom prst="rect">
            <a:avLst/>
          </a:prstGeom>
        </p:spPr>
      </p:pic>
      <p:graphicFrame>
        <p:nvGraphicFramePr>
          <p:cNvPr id="12" name="Table 11"/>
          <p:cNvGraphicFramePr>
            <a:graphicFrameLocks noGrp="1"/>
          </p:cNvGraphicFramePr>
          <p:nvPr/>
        </p:nvGraphicFramePr>
        <p:xfrm>
          <a:off x="4648200" y="4953000"/>
          <a:ext cx="3657600" cy="640080"/>
        </p:xfrm>
        <a:graphic>
          <a:graphicData uri="http://schemas.openxmlformats.org/drawingml/2006/table">
            <a:tbl>
              <a:tblPr/>
              <a:tblGrid>
                <a:gridCol w="3657600"/>
              </a:tblGrid>
              <a:tr h="0">
                <a:tc>
                  <a:txBody>
                    <a:bodyPr/>
                    <a:lstStyle/>
                    <a:p>
                      <a:pPr algn="ctr"/>
                      <a:r>
                        <a:rPr lang="en-US" dirty="0" err="1" smtClean="0"/>
                        <a:t>Bis</a:t>
                      </a:r>
                      <a:r>
                        <a:rPr lang="en-US" dirty="0" smtClean="0"/>
                        <a:t>(η</a:t>
                      </a:r>
                      <a:r>
                        <a:rPr lang="en-US" baseline="30000" dirty="0" smtClean="0"/>
                        <a:t>4</a:t>
                      </a:r>
                      <a:r>
                        <a:rPr lang="en-US" dirty="0" smtClean="0"/>
                        <a:t>-1,5-cyclooctadiene)nickel(0)</a:t>
                      </a:r>
                    </a:p>
                    <a:p>
                      <a:pPr algn="ctr"/>
                      <a:r>
                        <a:rPr lang="en-US" dirty="0" smtClean="0"/>
                        <a:t>Ni(cod)</a:t>
                      </a:r>
                      <a:r>
                        <a:rPr lang="en-US" baseline="-25000" dirty="0" smtClean="0"/>
                        <a:t>2</a:t>
                      </a:r>
                      <a:endParaRPr lang="en-US" dirty="0"/>
                    </a:p>
                  </a:txBody>
                  <a:tcPr anchor="ctr">
                    <a:lnL>
                      <a:noFill/>
                    </a:lnL>
                    <a:lnR>
                      <a:noFill/>
                    </a:lnR>
                    <a:lnT>
                      <a:noFill/>
                    </a:lnT>
                    <a:lnB>
                      <a:noFill/>
                    </a:lnB>
                    <a:noFill/>
                  </a:tcPr>
                </a:tc>
              </a:tr>
            </a:tbl>
          </a:graphicData>
        </a:graphic>
      </p:graphicFrame>
      <p:pic>
        <p:nvPicPr>
          <p:cNvPr id="13" name="Picture 12" descr="200px-Ni(cod)2.png"/>
          <p:cNvPicPr>
            <a:picLocks noChangeAspect="1"/>
          </p:cNvPicPr>
          <p:nvPr/>
        </p:nvPicPr>
        <p:blipFill>
          <a:blip r:embed="rId3" cstate="print"/>
          <a:stretch>
            <a:fillRect/>
          </a:stretch>
        </p:blipFill>
        <p:spPr>
          <a:xfrm>
            <a:off x="5486400" y="3352800"/>
            <a:ext cx="2133659" cy="115217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lectroncounting.gif"/>
          <p:cNvPicPr>
            <a:picLocks noChangeAspect="1"/>
          </p:cNvPicPr>
          <p:nvPr/>
        </p:nvPicPr>
        <p:blipFill>
          <a:blip r:embed="rId2" cstate="print"/>
          <a:stretch>
            <a:fillRect/>
          </a:stretch>
        </p:blipFill>
        <p:spPr>
          <a:xfrm>
            <a:off x="2286000" y="228600"/>
            <a:ext cx="4752975" cy="64008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porbitals.gif"/>
          <p:cNvPicPr>
            <a:picLocks noGrp="1" noChangeAspect="1"/>
          </p:cNvPicPr>
          <p:nvPr>
            <p:ph idx="1"/>
          </p:nvPr>
        </p:nvPicPr>
        <p:blipFill>
          <a:blip r:embed="rId2" cstate="print"/>
          <a:stretch>
            <a:fillRect/>
          </a:stretch>
        </p:blipFill>
        <p:spPr>
          <a:xfrm>
            <a:off x="609600" y="2971800"/>
            <a:ext cx="3800475" cy="2371725"/>
          </a:xfrm>
        </p:spPr>
      </p:pic>
      <p:pic>
        <p:nvPicPr>
          <p:cNvPr id="5" name="Picture 4" descr="cp2mmo.gif"/>
          <p:cNvPicPr>
            <a:picLocks noChangeAspect="1"/>
          </p:cNvPicPr>
          <p:nvPr/>
        </p:nvPicPr>
        <p:blipFill>
          <a:blip r:embed="rId3" cstate="print"/>
          <a:stretch>
            <a:fillRect/>
          </a:stretch>
        </p:blipFill>
        <p:spPr>
          <a:xfrm>
            <a:off x="5105400" y="1752600"/>
            <a:ext cx="3695700" cy="3781425"/>
          </a:xfrm>
          <a:prstGeom prst="rect">
            <a:avLst/>
          </a:prstGeom>
        </p:spPr>
      </p:pic>
      <p:pic>
        <p:nvPicPr>
          <p:cNvPr id="6" name="Picture 5" descr="metallocene.gif"/>
          <p:cNvPicPr>
            <a:picLocks noChangeAspect="1"/>
          </p:cNvPicPr>
          <p:nvPr/>
        </p:nvPicPr>
        <p:blipFill>
          <a:blip r:embed="rId4" cstate="print"/>
          <a:stretch>
            <a:fillRect/>
          </a:stretch>
        </p:blipFill>
        <p:spPr>
          <a:xfrm>
            <a:off x="1752600" y="457200"/>
            <a:ext cx="931069" cy="1295400"/>
          </a:xfrm>
          <a:prstGeom prst="rect">
            <a:avLst/>
          </a:prstGeom>
        </p:spPr>
      </p:pic>
      <p:sp>
        <p:nvSpPr>
          <p:cNvPr id="7" name="Rectangle 6"/>
          <p:cNvSpPr/>
          <p:nvPr/>
        </p:nvSpPr>
        <p:spPr>
          <a:xfrm>
            <a:off x="2971800" y="304800"/>
            <a:ext cx="2588081" cy="369332"/>
          </a:xfrm>
          <a:prstGeom prst="rect">
            <a:avLst/>
          </a:prstGeom>
        </p:spPr>
        <p:txBody>
          <a:bodyPr wrap="none">
            <a:spAutoFit/>
          </a:bodyPr>
          <a:lstStyle/>
          <a:p>
            <a:r>
              <a:rPr lang="en-US" b="1" dirty="0" smtClean="0"/>
              <a:t>Bonding in Cp Complexes</a:t>
            </a:r>
            <a:endParaRPr lang="en-US"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l="12299" t="27083" r="31479" b="10416"/>
          <a:stretch>
            <a:fillRect/>
          </a:stretch>
        </p:blipFill>
        <p:spPr bwMode="auto">
          <a:xfrm>
            <a:off x="990600" y="838200"/>
            <a:ext cx="7315200" cy="4572000"/>
          </a:xfrm>
          <a:prstGeom prst="rect">
            <a:avLst/>
          </a:prstGeom>
          <a:noFill/>
          <a:ln w="9525">
            <a:noFill/>
            <a:miter lim="800000"/>
            <a:headEnd/>
            <a:tailEnd/>
          </a:ln>
        </p:spPr>
      </p:pic>
      <p:pic>
        <p:nvPicPr>
          <p:cNvPr id="3" name="Picture 2" descr="metallocene.gif"/>
          <p:cNvPicPr>
            <a:picLocks noChangeAspect="1"/>
          </p:cNvPicPr>
          <p:nvPr/>
        </p:nvPicPr>
        <p:blipFill>
          <a:blip r:embed="rId3" cstate="print"/>
          <a:stretch>
            <a:fillRect/>
          </a:stretch>
        </p:blipFill>
        <p:spPr>
          <a:xfrm>
            <a:off x="7391400" y="4648200"/>
            <a:ext cx="1040606" cy="14478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M-H and M-C </a:t>
            </a:r>
            <a:r>
              <a:rPr lang="en-US" dirty="0" smtClean="0">
                <a:latin typeface="Symbol" pitchFamily="18" charset="2"/>
              </a:rPr>
              <a:t>s</a:t>
            </a:r>
            <a:r>
              <a:rPr lang="en-US" dirty="0" smtClean="0"/>
              <a:t>-bonds</a:t>
            </a:r>
            <a:endParaRPr lang="en-US" dirty="0"/>
          </a:p>
        </p:txBody>
      </p:sp>
      <p:graphicFrame>
        <p:nvGraphicFramePr>
          <p:cNvPr id="29698" name="Object 2"/>
          <p:cNvGraphicFramePr>
            <a:graphicFrameLocks noChangeAspect="1"/>
          </p:cNvGraphicFramePr>
          <p:nvPr/>
        </p:nvGraphicFramePr>
        <p:xfrm>
          <a:off x="4114800" y="1676400"/>
          <a:ext cx="4421188" cy="4029075"/>
        </p:xfrm>
        <a:graphic>
          <a:graphicData uri="http://schemas.openxmlformats.org/presentationml/2006/ole">
            <p:oleObj spid="_x0000_s29698" name="Document" r:id="rId3" imgW="5791320" imgH="5276880" progId="">
              <p:embed/>
            </p:oleObj>
          </a:graphicData>
        </a:graphic>
      </p:graphicFrame>
      <p:pic>
        <p:nvPicPr>
          <p:cNvPr id="5" name="Picture 4" descr="alkylbonding.gif"/>
          <p:cNvPicPr>
            <a:picLocks noChangeAspect="1"/>
          </p:cNvPicPr>
          <p:nvPr/>
        </p:nvPicPr>
        <p:blipFill>
          <a:blip r:embed="rId4" cstate="print"/>
          <a:stretch>
            <a:fillRect/>
          </a:stretch>
        </p:blipFill>
        <p:spPr>
          <a:xfrm>
            <a:off x="1219200" y="2743200"/>
            <a:ext cx="2040255" cy="100012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metal alkyls</a:t>
            </a:r>
            <a:endParaRPr lang="en-US" dirty="0"/>
          </a:p>
        </p:txBody>
      </p:sp>
      <p:sp>
        <p:nvSpPr>
          <p:cNvPr id="4" name="Rectangle 3"/>
          <p:cNvSpPr/>
          <p:nvPr/>
        </p:nvSpPr>
        <p:spPr>
          <a:xfrm>
            <a:off x="685800" y="1371600"/>
            <a:ext cx="7086600" cy="1477328"/>
          </a:xfrm>
          <a:prstGeom prst="rect">
            <a:avLst/>
          </a:prstGeom>
        </p:spPr>
        <p:txBody>
          <a:bodyPr wrap="square">
            <a:spAutoFit/>
          </a:bodyPr>
          <a:lstStyle/>
          <a:p>
            <a:r>
              <a:rPr lang="en-US" dirty="0" smtClean="0"/>
              <a:t>For simple metal alkyls, the M-R bond distance is typically 190 to 220 pm. This is approximately the sum of the covalent radii of carbon and metal, </a:t>
            </a:r>
            <a:r>
              <a:rPr lang="en-US" dirty="0" err="1" smtClean="0"/>
              <a:t>r</a:t>
            </a:r>
            <a:r>
              <a:rPr lang="en-US" baseline="-25000" dirty="0" err="1" smtClean="0"/>
              <a:t>C</a:t>
            </a:r>
            <a:r>
              <a:rPr lang="en-US" dirty="0" smtClean="0"/>
              <a:t> = 77 pm and </a:t>
            </a:r>
            <a:r>
              <a:rPr lang="en-US" dirty="0" err="1" smtClean="0"/>
              <a:t>r</a:t>
            </a:r>
            <a:r>
              <a:rPr lang="en-US" baseline="-25000" dirty="0" err="1" smtClean="0"/>
              <a:t>M</a:t>
            </a:r>
            <a:r>
              <a:rPr lang="en-US" dirty="0" smtClean="0"/>
              <a:t> ~120 pm. Realize that the first row transition metals are smaller, so any M-X bond distance will usually be smaller by 10-20 pm or so.</a:t>
            </a:r>
            <a:endParaRPr lang="en-US" dirty="0"/>
          </a:p>
        </p:txBody>
      </p:sp>
      <p:sp>
        <p:nvSpPr>
          <p:cNvPr id="5" name="Rectangle 4"/>
          <p:cNvSpPr/>
          <p:nvPr/>
        </p:nvSpPr>
        <p:spPr>
          <a:xfrm>
            <a:off x="990600" y="4800600"/>
            <a:ext cx="6172200" cy="1200329"/>
          </a:xfrm>
          <a:prstGeom prst="rect">
            <a:avLst/>
          </a:prstGeom>
        </p:spPr>
        <p:txBody>
          <a:bodyPr wrap="square">
            <a:spAutoFit/>
          </a:bodyPr>
          <a:lstStyle/>
          <a:p>
            <a:r>
              <a:rPr lang="en-US" dirty="0" smtClean="0"/>
              <a:t>Alkyls can bridge two metal centers, something that is well known from aluminum-alkyl chemistry. For example, consider the condensed phase structure of these Al-alkyls (see Oliver et. al. </a:t>
            </a:r>
            <a:r>
              <a:rPr lang="en-US" i="1" dirty="0" err="1" smtClean="0"/>
              <a:t>Organometallics</a:t>
            </a:r>
            <a:r>
              <a:rPr lang="en-US" dirty="0" smtClean="0"/>
              <a:t> </a:t>
            </a:r>
            <a:r>
              <a:rPr lang="en-US" b="1" dirty="0" smtClean="0"/>
              <a:t>1982</a:t>
            </a:r>
            <a:r>
              <a:rPr lang="en-US" dirty="0" smtClean="0"/>
              <a:t>, </a:t>
            </a:r>
            <a:r>
              <a:rPr lang="en-US" i="1" dirty="0" smtClean="0"/>
              <a:t>1</a:t>
            </a:r>
            <a:r>
              <a:rPr lang="en-US" dirty="0" smtClean="0"/>
              <a:t>, 1307):</a:t>
            </a:r>
            <a:endParaRPr lang="en-US" dirty="0"/>
          </a:p>
        </p:txBody>
      </p:sp>
      <p:pic>
        <p:nvPicPr>
          <p:cNvPr id="6" name="Picture 5" descr="alalkyls.gif"/>
          <p:cNvPicPr>
            <a:picLocks noChangeAspect="1"/>
          </p:cNvPicPr>
          <p:nvPr/>
        </p:nvPicPr>
        <p:blipFill>
          <a:blip r:embed="rId2" cstate="print"/>
          <a:stretch>
            <a:fillRect/>
          </a:stretch>
        </p:blipFill>
        <p:spPr>
          <a:xfrm>
            <a:off x="1600200" y="2743200"/>
            <a:ext cx="4568687" cy="18764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organometallics</a:t>
            </a:r>
            <a:endParaRPr lang="en-US" dirty="0"/>
          </a:p>
        </p:txBody>
      </p:sp>
      <p:sp>
        <p:nvSpPr>
          <p:cNvPr id="4" name="Rectangle 3"/>
          <p:cNvSpPr/>
          <p:nvPr/>
        </p:nvSpPr>
        <p:spPr>
          <a:xfrm>
            <a:off x="914400" y="1295400"/>
            <a:ext cx="7696200" cy="4524315"/>
          </a:xfrm>
          <a:prstGeom prst="rect">
            <a:avLst/>
          </a:prstGeom>
        </p:spPr>
        <p:txBody>
          <a:bodyPr wrap="square">
            <a:spAutoFit/>
          </a:bodyPr>
          <a:lstStyle/>
          <a:p>
            <a:r>
              <a:rPr lang="en-US" dirty="0" smtClean="0"/>
              <a:t>incorporating carbon-metal bonds</a:t>
            </a:r>
          </a:p>
          <a:p>
            <a:endParaRPr lang="en-US" dirty="0" smtClean="0"/>
          </a:p>
          <a:p>
            <a:r>
              <a:rPr lang="en-US" dirty="0" smtClean="0"/>
              <a:t>have been known and studied for nearly 200 years</a:t>
            </a:r>
          </a:p>
          <a:p>
            <a:endParaRPr lang="en-US" dirty="0" smtClean="0"/>
          </a:p>
          <a:p>
            <a:r>
              <a:rPr lang="en-US" dirty="0" smtClean="0"/>
              <a:t>their unique properties have been widely used to effect synthetic transformations. </a:t>
            </a:r>
          </a:p>
          <a:p>
            <a:endParaRPr lang="en-US" dirty="0" smtClean="0"/>
          </a:p>
          <a:p>
            <a:r>
              <a:rPr lang="en-US" dirty="0" smtClean="0"/>
              <a:t>Depending on the reduction potential of the metal, the reactivity of </a:t>
            </a:r>
            <a:r>
              <a:rPr lang="en-US" dirty="0" err="1" smtClean="0"/>
              <a:t>organometallic</a:t>
            </a:r>
            <a:r>
              <a:rPr lang="en-US" dirty="0" smtClean="0"/>
              <a:t> compounds varies markedly,</a:t>
            </a:r>
          </a:p>
          <a:p>
            <a:endParaRPr lang="en-US" dirty="0" smtClean="0"/>
          </a:p>
          <a:p>
            <a:r>
              <a:rPr lang="en-US" dirty="0" smtClean="0"/>
              <a:t> the most reactive requiring low to moderate temperatures and inert conditions (atmosphere and solvents) for preparation and use.</a:t>
            </a:r>
          </a:p>
          <a:p>
            <a:endParaRPr lang="en-US" dirty="0" smtClean="0"/>
          </a:p>
          <a:p>
            <a:r>
              <a:rPr lang="en-US" dirty="0" smtClean="0"/>
              <a:t> In general, the reactivity parallels the ionic character of the carbon-metal bond, which may be estimated from the proton and carbon chemical shifts of methyl derivatives.</a:t>
            </a:r>
            <a:endParaRPr lang="en-US" dirty="0"/>
          </a:p>
        </p:txBody>
      </p:sp>
      <p:sp>
        <p:nvSpPr>
          <p:cNvPr id="5" name="Rectangle 4"/>
          <p:cNvSpPr/>
          <p:nvPr/>
        </p:nvSpPr>
        <p:spPr>
          <a:xfrm>
            <a:off x="762000" y="5943600"/>
            <a:ext cx="8382000" cy="369332"/>
          </a:xfrm>
          <a:prstGeom prst="rect">
            <a:avLst/>
          </a:prstGeom>
        </p:spPr>
        <p:txBody>
          <a:bodyPr wrap="square">
            <a:spAutoFit/>
          </a:bodyPr>
          <a:lstStyle/>
          <a:p>
            <a:r>
              <a:rPr lang="en-US" b="1" dirty="0" smtClean="0"/>
              <a:t>% Ionic Character</a:t>
            </a:r>
            <a:r>
              <a:rPr lang="en-US" dirty="0" smtClean="0"/>
              <a:t> of H</a:t>
            </a:r>
            <a:r>
              <a:rPr lang="en-US" baseline="-25000" dirty="0" smtClean="0"/>
              <a:t>3</a:t>
            </a:r>
            <a:r>
              <a:rPr lang="en-US" b="1" dirty="0" smtClean="0"/>
              <a:t>C – M</a:t>
            </a:r>
            <a:r>
              <a:rPr lang="en-US" dirty="0" smtClean="0"/>
              <a:t>etal   (CH</a:t>
            </a:r>
            <a:r>
              <a:rPr lang="en-US" baseline="-25000" dirty="0" smtClean="0"/>
              <a:t>3</a:t>
            </a:r>
            <a:r>
              <a:rPr lang="en-US" dirty="0" smtClean="0"/>
              <a:t>)</a:t>
            </a:r>
            <a:r>
              <a:rPr lang="en-US" baseline="-25000" dirty="0" smtClean="0"/>
              <a:t>2</a:t>
            </a:r>
            <a:r>
              <a:rPr lang="en-US" dirty="0" smtClean="0"/>
              <a:t>Hg &lt; (CH</a:t>
            </a:r>
            <a:r>
              <a:rPr lang="en-US" baseline="-25000" dirty="0" smtClean="0"/>
              <a:t>3</a:t>
            </a:r>
            <a:r>
              <a:rPr lang="en-US" dirty="0" smtClean="0"/>
              <a:t>)</a:t>
            </a:r>
            <a:r>
              <a:rPr lang="en-US" baseline="-25000" dirty="0" smtClean="0"/>
              <a:t>2</a:t>
            </a:r>
            <a:r>
              <a:rPr lang="en-US" dirty="0" smtClean="0"/>
              <a:t>Cd &lt; (CH</a:t>
            </a:r>
            <a:r>
              <a:rPr lang="en-US" baseline="-25000" dirty="0" smtClean="0"/>
              <a:t>3</a:t>
            </a:r>
            <a:r>
              <a:rPr lang="en-US" dirty="0" smtClean="0"/>
              <a:t>)</a:t>
            </a:r>
            <a:r>
              <a:rPr lang="en-US" baseline="-25000" dirty="0" smtClean="0"/>
              <a:t>2</a:t>
            </a:r>
            <a:r>
              <a:rPr lang="en-US" dirty="0" smtClean="0"/>
              <a:t>Zn &lt; (CH</a:t>
            </a:r>
            <a:r>
              <a:rPr lang="en-US" baseline="-25000" dirty="0" smtClean="0"/>
              <a:t>3</a:t>
            </a:r>
            <a:r>
              <a:rPr lang="en-US" dirty="0" smtClean="0"/>
              <a:t>)</a:t>
            </a:r>
            <a:r>
              <a:rPr lang="en-US" baseline="-25000" dirty="0" smtClean="0"/>
              <a:t>2</a:t>
            </a:r>
            <a:r>
              <a:rPr lang="en-US" dirty="0" smtClean="0"/>
              <a:t>Mg &lt; CH</a:t>
            </a:r>
            <a:r>
              <a:rPr lang="en-US" baseline="-25000" dirty="0" smtClean="0"/>
              <a:t>3</a:t>
            </a:r>
            <a:r>
              <a:rPr lang="en-US" dirty="0" smtClean="0"/>
              <a:t>Li</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metal alkyls- highly reactive</a:t>
            </a:r>
            <a:endParaRPr lang="en-US" sz="3600" dirty="0"/>
          </a:p>
        </p:txBody>
      </p:sp>
      <p:pic>
        <p:nvPicPr>
          <p:cNvPr id="6" name="Picture 5" descr="alalkyls.gif"/>
          <p:cNvPicPr>
            <a:picLocks noChangeAspect="1"/>
          </p:cNvPicPr>
          <p:nvPr/>
        </p:nvPicPr>
        <p:blipFill>
          <a:blip r:embed="rId3" cstate="print"/>
          <a:srcRect r="56635"/>
          <a:stretch>
            <a:fillRect/>
          </a:stretch>
        </p:blipFill>
        <p:spPr>
          <a:xfrm>
            <a:off x="3352800" y="1295400"/>
            <a:ext cx="2590800" cy="2453787"/>
          </a:xfrm>
          <a:prstGeom prst="rect">
            <a:avLst/>
          </a:prstGeom>
        </p:spPr>
      </p:pic>
      <p:sp>
        <p:nvSpPr>
          <p:cNvPr id="7" name="Rectangle 6"/>
          <p:cNvSpPr/>
          <p:nvPr/>
        </p:nvSpPr>
        <p:spPr>
          <a:xfrm>
            <a:off x="1676400" y="4038600"/>
            <a:ext cx="4572000" cy="646331"/>
          </a:xfrm>
          <a:prstGeom prst="rect">
            <a:avLst/>
          </a:prstGeom>
        </p:spPr>
        <p:txBody>
          <a:bodyPr>
            <a:spAutoFit/>
          </a:bodyPr>
          <a:lstStyle/>
          <a:p>
            <a:r>
              <a:rPr lang="en-US" dirty="0" smtClean="0"/>
              <a:t>Water:</a:t>
            </a:r>
          </a:p>
          <a:p>
            <a:pPr lvl="1">
              <a:buFontTx/>
              <a:buNone/>
            </a:pPr>
            <a:r>
              <a:rPr lang="en-US" dirty="0" smtClean="0"/>
              <a:t>Me</a:t>
            </a:r>
            <a:r>
              <a:rPr lang="en-US" baseline="-25000" dirty="0" smtClean="0"/>
              <a:t>3</a:t>
            </a:r>
            <a:r>
              <a:rPr lang="en-US" dirty="0" smtClean="0"/>
              <a:t>Al explodes with water; </a:t>
            </a:r>
            <a:endParaRPr lang="en-US" dirty="0"/>
          </a:p>
        </p:txBody>
      </p:sp>
      <p:graphicFrame>
        <p:nvGraphicFramePr>
          <p:cNvPr id="31746" name="Object 2"/>
          <p:cNvGraphicFramePr>
            <a:graphicFrameLocks noChangeAspect="1"/>
          </p:cNvGraphicFramePr>
          <p:nvPr/>
        </p:nvGraphicFramePr>
        <p:xfrm>
          <a:off x="4800600" y="4191000"/>
          <a:ext cx="1878012" cy="617538"/>
        </p:xfrm>
        <a:graphic>
          <a:graphicData uri="http://schemas.openxmlformats.org/presentationml/2006/ole">
            <p:oleObj spid="_x0000_s31746" name="Document" r:id="rId4" imgW="2724120" imgH="895320" progId="">
              <p:embed/>
            </p:oleObj>
          </a:graphicData>
        </a:graphic>
      </p:graphicFrame>
      <p:sp>
        <p:nvSpPr>
          <p:cNvPr id="8" name="Rectangle 7"/>
          <p:cNvSpPr/>
          <p:nvPr/>
        </p:nvSpPr>
        <p:spPr>
          <a:xfrm>
            <a:off x="1371600" y="5334000"/>
            <a:ext cx="4572000" cy="646331"/>
          </a:xfrm>
          <a:prstGeom prst="rect">
            <a:avLst/>
          </a:prstGeom>
        </p:spPr>
        <p:txBody>
          <a:bodyPr>
            <a:spAutoFit/>
          </a:bodyPr>
          <a:lstStyle/>
          <a:p>
            <a:endParaRPr lang="en-US" dirty="0" smtClean="0"/>
          </a:p>
          <a:p>
            <a:r>
              <a:rPr lang="en-US" dirty="0" smtClean="0">
                <a:hlinkClick r:id="rId5"/>
              </a:rPr>
              <a:t>alkyl </a:t>
            </a:r>
            <a:r>
              <a:rPr lang="en-US" dirty="0" err="1" smtClean="0">
                <a:hlinkClick r:id="rId5"/>
              </a:rPr>
              <a:t>aluminium</a:t>
            </a:r>
            <a:r>
              <a:rPr lang="en-US" dirty="0" smtClean="0">
                <a:hlinkClick r:id="rId5"/>
              </a:rPr>
              <a:t> and water</a:t>
            </a:r>
            <a:r>
              <a:rPr lang="en-US" dirty="0" smtClean="0"/>
              <a:t> video</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t>Typical </a:t>
            </a:r>
            <a:r>
              <a:rPr lang="en-US" sz="3200" dirty="0" err="1" smtClean="0"/>
              <a:t>Organometallic</a:t>
            </a:r>
            <a:r>
              <a:rPr lang="en-US" sz="3200" dirty="0" smtClean="0"/>
              <a:t> Reaction Types</a:t>
            </a:r>
            <a:endParaRPr lang="en-US" sz="3200" dirty="0"/>
          </a:p>
        </p:txBody>
      </p:sp>
      <p:pic>
        <p:nvPicPr>
          <p:cNvPr id="5" name="Picture 4" descr="tnsmtrx1.gif"/>
          <p:cNvPicPr>
            <a:picLocks noChangeAspect="1"/>
          </p:cNvPicPr>
          <p:nvPr/>
        </p:nvPicPr>
        <p:blipFill>
          <a:blip r:embed="rId2" cstate="print"/>
          <a:stretch>
            <a:fillRect/>
          </a:stretch>
        </p:blipFill>
        <p:spPr>
          <a:xfrm>
            <a:off x="1219200" y="1228725"/>
            <a:ext cx="6381750" cy="562927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catalysts</a:t>
            </a:r>
            <a:endParaRPr lang="en-US" dirty="0"/>
          </a:p>
        </p:txBody>
      </p:sp>
      <p:sp>
        <p:nvSpPr>
          <p:cNvPr id="4" name="Rectangle 3"/>
          <p:cNvSpPr/>
          <p:nvPr/>
        </p:nvSpPr>
        <p:spPr>
          <a:xfrm>
            <a:off x="381000" y="1371600"/>
            <a:ext cx="8077200" cy="923330"/>
          </a:xfrm>
          <a:prstGeom prst="rect">
            <a:avLst/>
          </a:prstGeom>
        </p:spPr>
        <p:txBody>
          <a:bodyPr wrap="square">
            <a:spAutoFit/>
          </a:bodyPr>
          <a:lstStyle/>
          <a:p>
            <a:r>
              <a:rPr lang="en-US" dirty="0" smtClean="0"/>
              <a:t>The effectiveness of many transition metal compounds as catalysts for reactions comes from the facility of these metals to complex reversibly with a variety of functional groups.</a:t>
            </a:r>
            <a:endParaRPr lang="en-US" dirty="0"/>
          </a:p>
        </p:txBody>
      </p:sp>
      <p:pic>
        <p:nvPicPr>
          <p:cNvPr id="6" name="Picture 5" descr="trnmeorb.gif"/>
          <p:cNvPicPr>
            <a:picLocks noChangeAspect="1"/>
          </p:cNvPicPr>
          <p:nvPr/>
        </p:nvPicPr>
        <p:blipFill>
          <a:blip r:embed="rId2" cstate="print"/>
          <a:stretch>
            <a:fillRect/>
          </a:stretch>
        </p:blipFill>
        <p:spPr>
          <a:xfrm>
            <a:off x="1066800" y="2743200"/>
            <a:ext cx="6724650" cy="2028825"/>
          </a:xfrm>
          <a:prstGeom prst="rect">
            <a:avLst/>
          </a:prstGeom>
        </p:spPr>
      </p:pic>
      <p:sp>
        <p:nvSpPr>
          <p:cNvPr id="7" name="Rectangle 6"/>
          <p:cNvSpPr/>
          <p:nvPr/>
        </p:nvSpPr>
        <p:spPr>
          <a:xfrm>
            <a:off x="609600" y="5181600"/>
            <a:ext cx="7848600" cy="923330"/>
          </a:xfrm>
          <a:prstGeom prst="rect">
            <a:avLst/>
          </a:prstGeom>
        </p:spPr>
        <p:txBody>
          <a:bodyPr wrap="square">
            <a:spAutoFit/>
          </a:bodyPr>
          <a:lstStyle/>
          <a:p>
            <a:r>
              <a:rPr lang="en-US" dirty="0" smtClean="0"/>
              <a:t>An instructive example of transition metal activation of carbon-carbon double bonds is found in the homogeneous hydrogenation catalyst known as </a:t>
            </a:r>
            <a:r>
              <a:rPr lang="en-US" b="1" dirty="0" smtClean="0"/>
              <a:t>Wilkinson's catalyst</a:t>
            </a:r>
            <a:r>
              <a:rPr lang="en-US" dirty="0" smtClean="0"/>
              <a:t>.</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lknson.gif"/>
          <p:cNvPicPr>
            <a:picLocks noChangeAspect="1"/>
          </p:cNvPicPr>
          <p:nvPr/>
        </p:nvPicPr>
        <p:blipFill>
          <a:blip r:embed="rId2" cstate="print"/>
          <a:stretch>
            <a:fillRect/>
          </a:stretch>
        </p:blipFill>
        <p:spPr>
          <a:xfrm>
            <a:off x="0" y="1524000"/>
            <a:ext cx="8773095" cy="4300537"/>
          </a:xfrm>
          <a:prstGeom prst="rect">
            <a:avLst/>
          </a:prstGeom>
        </p:spPr>
      </p:pic>
      <p:sp>
        <p:nvSpPr>
          <p:cNvPr id="5" name="TextBox 4"/>
          <p:cNvSpPr txBox="1"/>
          <p:nvPr/>
        </p:nvSpPr>
        <p:spPr>
          <a:xfrm>
            <a:off x="1143000" y="6019800"/>
            <a:ext cx="2603854" cy="369332"/>
          </a:xfrm>
          <a:prstGeom prst="rect">
            <a:avLst/>
          </a:prstGeom>
          <a:noFill/>
        </p:spPr>
        <p:txBody>
          <a:bodyPr wrap="none" rtlCol="0">
            <a:spAutoFit/>
          </a:bodyPr>
          <a:lstStyle/>
          <a:p>
            <a:r>
              <a:rPr lang="en-US" dirty="0" smtClean="0"/>
              <a:t>Hydrogenation </a:t>
            </a:r>
            <a:r>
              <a:rPr lang="en-US" dirty="0" smtClean="0">
                <a:hlinkClick r:id="rId3"/>
              </a:rPr>
              <a:t>Animation</a:t>
            </a:r>
            <a:endParaRPr lang="en-US" dirty="0" smtClean="0"/>
          </a:p>
        </p:txBody>
      </p:sp>
      <p:sp>
        <p:nvSpPr>
          <p:cNvPr id="6" name="Rectangle 5"/>
          <p:cNvSpPr/>
          <p:nvPr/>
        </p:nvSpPr>
        <p:spPr>
          <a:xfrm>
            <a:off x="533400" y="457200"/>
            <a:ext cx="8105104" cy="461665"/>
          </a:xfrm>
          <a:prstGeom prst="rect">
            <a:avLst/>
          </a:prstGeom>
        </p:spPr>
        <p:txBody>
          <a:bodyPr wrap="none">
            <a:spAutoFit/>
          </a:bodyPr>
          <a:lstStyle/>
          <a:p>
            <a:r>
              <a:rPr lang="en-US" sz="2400" b="1" dirty="0" smtClean="0"/>
              <a:t>Wilkinson's catalyst</a:t>
            </a:r>
            <a:r>
              <a:rPr lang="en-US" sz="2400" dirty="0" smtClean="0"/>
              <a:t>, </a:t>
            </a:r>
            <a:r>
              <a:rPr lang="en-US" sz="2400" b="1" dirty="0" err="1" smtClean="0"/>
              <a:t>chlorotris</a:t>
            </a:r>
            <a:r>
              <a:rPr lang="en-US" sz="2400" b="1" dirty="0" smtClean="0"/>
              <a:t>(</a:t>
            </a:r>
            <a:r>
              <a:rPr lang="en-US" sz="2400" b="1" dirty="0" err="1" smtClean="0"/>
              <a:t>triphenylphosphine</a:t>
            </a:r>
            <a:r>
              <a:rPr lang="en-US" sz="2400" b="1" dirty="0" smtClean="0"/>
              <a:t>)rhodium(I)</a:t>
            </a:r>
            <a:endParaRPr lang="en-U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3000" y="6019800"/>
            <a:ext cx="2603854" cy="369332"/>
          </a:xfrm>
          <a:prstGeom prst="rect">
            <a:avLst/>
          </a:prstGeom>
          <a:noFill/>
        </p:spPr>
        <p:txBody>
          <a:bodyPr wrap="none" rtlCol="0">
            <a:spAutoFit/>
          </a:bodyPr>
          <a:lstStyle/>
          <a:p>
            <a:r>
              <a:rPr lang="en-US" dirty="0" smtClean="0"/>
              <a:t>Hydrogenation </a:t>
            </a:r>
            <a:r>
              <a:rPr lang="en-US" dirty="0" smtClean="0">
                <a:hlinkClick r:id="rId2"/>
              </a:rPr>
              <a:t>Animation</a:t>
            </a:r>
            <a:endParaRPr lang="en-US" dirty="0" smtClean="0"/>
          </a:p>
        </p:txBody>
      </p:sp>
      <p:sp>
        <p:nvSpPr>
          <p:cNvPr id="6" name="Rectangle 5"/>
          <p:cNvSpPr/>
          <p:nvPr/>
        </p:nvSpPr>
        <p:spPr>
          <a:xfrm>
            <a:off x="533400" y="457200"/>
            <a:ext cx="8105104" cy="461665"/>
          </a:xfrm>
          <a:prstGeom prst="rect">
            <a:avLst/>
          </a:prstGeom>
        </p:spPr>
        <p:txBody>
          <a:bodyPr wrap="none">
            <a:spAutoFit/>
          </a:bodyPr>
          <a:lstStyle/>
          <a:p>
            <a:r>
              <a:rPr lang="en-US" sz="2400" b="1" dirty="0" smtClean="0"/>
              <a:t>Wilkinson's catalyst</a:t>
            </a:r>
            <a:r>
              <a:rPr lang="en-US" sz="2400" dirty="0" smtClean="0"/>
              <a:t>, </a:t>
            </a:r>
            <a:r>
              <a:rPr lang="en-US" sz="2400" b="1" dirty="0" err="1" smtClean="0"/>
              <a:t>chlorotris</a:t>
            </a:r>
            <a:r>
              <a:rPr lang="en-US" sz="2400" b="1" dirty="0" smtClean="0"/>
              <a:t>(</a:t>
            </a:r>
            <a:r>
              <a:rPr lang="en-US" sz="2400" b="1" dirty="0" err="1" smtClean="0"/>
              <a:t>triphenylphosphine</a:t>
            </a:r>
            <a:r>
              <a:rPr lang="en-US" sz="2400" b="1" dirty="0" smtClean="0"/>
              <a:t>)rhodium(I)</a:t>
            </a:r>
            <a:endParaRPr lang="en-US" sz="2400" dirty="0"/>
          </a:p>
        </p:txBody>
      </p:sp>
      <p:pic>
        <p:nvPicPr>
          <p:cNvPr id="7" name="Picture 6" descr="RevisedCatCycle.png"/>
          <p:cNvPicPr>
            <a:picLocks noChangeAspect="1"/>
          </p:cNvPicPr>
          <p:nvPr/>
        </p:nvPicPr>
        <p:blipFill>
          <a:blip r:embed="rId3" cstate="print"/>
          <a:stretch>
            <a:fillRect/>
          </a:stretch>
        </p:blipFill>
        <p:spPr>
          <a:xfrm>
            <a:off x="2443162" y="1347787"/>
            <a:ext cx="4257675" cy="41624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The 18 electron rule – The inorganic chemist’s “octet” rule</a:t>
            </a:r>
            <a:endParaRPr lang="en-US" sz="3200" dirty="0"/>
          </a:p>
        </p:txBody>
      </p:sp>
      <p:sp>
        <p:nvSpPr>
          <p:cNvPr id="6" name="Rectangle 5"/>
          <p:cNvSpPr/>
          <p:nvPr/>
        </p:nvSpPr>
        <p:spPr>
          <a:xfrm>
            <a:off x="457200" y="1295400"/>
            <a:ext cx="8229600" cy="1477328"/>
          </a:xfrm>
          <a:prstGeom prst="rect">
            <a:avLst/>
          </a:prstGeom>
        </p:spPr>
        <p:txBody>
          <a:bodyPr wrap="square">
            <a:spAutoFit/>
          </a:bodyPr>
          <a:lstStyle/>
          <a:p>
            <a:r>
              <a:rPr lang="en-US" dirty="0" smtClean="0"/>
              <a:t>Knowing how many valence electrons "belong to" a transition metal complex allows us to make predictions about the mechanisms of reactions and the possible modes of reactivity.</a:t>
            </a:r>
          </a:p>
          <a:p>
            <a:r>
              <a:rPr lang="en-US" dirty="0" smtClean="0"/>
              <a:t> There are two distinct methods that are used to count electrons:</a:t>
            </a:r>
          </a:p>
          <a:p>
            <a:r>
              <a:rPr lang="en-US" dirty="0" smtClean="0"/>
              <a:t> </a:t>
            </a:r>
            <a:r>
              <a:rPr lang="en-US" b="1" dirty="0" smtClean="0"/>
              <a:t>the neutral or covalent method</a:t>
            </a:r>
            <a:r>
              <a:rPr lang="en-US" dirty="0" smtClean="0"/>
              <a:t> and the </a:t>
            </a:r>
            <a:r>
              <a:rPr lang="en-US" b="1" dirty="0" smtClean="0"/>
              <a:t>effective atomic number or ionic method</a:t>
            </a:r>
            <a:r>
              <a:rPr lang="en-US" dirty="0" smtClean="0"/>
              <a:t>.</a:t>
            </a:r>
            <a:endParaRPr lang="en-US" dirty="0"/>
          </a:p>
        </p:txBody>
      </p:sp>
      <p:pic>
        <p:nvPicPr>
          <p:cNvPr id="7" name="Picture 6" descr="electronexamples.gif"/>
          <p:cNvPicPr>
            <a:picLocks noChangeAspect="1"/>
          </p:cNvPicPr>
          <p:nvPr/>
        </p:nvPicPr>
        <p:blipFill>
          <a:blip r:embed="rId2" cstate="print"/>
          <a:stretch>
            <a:fillRect/>
          </a:stretch>
        </p:blipFill>
        <p:spPr>
          <a:xfrm>
            <a:off x="2743200" y="2971800"/>
            <a:ext cx="3429000" cy="36576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67000"/>
            <a:ext cx="3733800" cy="1143000"/>
          </a:xfrm>
        </p:spPr>
        <p:txBody>
          <a:bodyPr>
            <a:noAutofit/>
          </a:bodyPr>
          <a:lstStyle/>
          <a:p>
            <a:r>
              <a:rPr lang="en-US" sz="2800" b="1" dirty="0" smtClean="0"/>
              <a:t>Electron donation of common </a:t>
            </a:r>
            <a:r>
              <a:rPr lang="en-US" sz="2800" b="1" dirty="0" err="1" smtClean="0"/>
              <a:t>ligands</a:t>
            </a:r>
            <a:r>
              <a:rPr lang="en-US" sz="2800" b="1" dirty="0" smtClean="0"/>
              <a:t/>
            </a:r>
            <a:br>
              <a:rPr lang="en-US" sz="2800" b="1" dirty="0" smtClean="0"/>
            </a:br>
            <a:endParaRPr lang="en-US" sz="2800" dirty="0"/>
          </a:p>
        </p:txBody>
      </p:sp>
      <p:pic>
        <p:nvPicPr>
          <p:cNvPr id="4" name="Picture 3" descr="electroncounting.gif"/>
          <p:cNvPicPr>
            <a:picLocks noChangeAspect="1"/>
          </p:cNvPicPr>
          <p:nvPr/>
        </p:nvPicPr>
        <p:blipFill>
          <a:blip r:embed="rId2" cstate="print"/>
          <a:stretch>
            <a:fillRect/>
          </a:stretch>
        </p:blipFill>
        <p:spPr>
          <a:xfrm>
            <a:off x="3733800" y="304800"/>
            <a:ext cx="4752975" cy="64008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smtClean="0"/>
              <a:t>organometallics</a:t>
            </a:r>
            <a:endParaRPr lang="en-US" sz="3600" dirty="0"/>
          </a:p>
        </p:txBody>
      </p:sp>
      <p:pic>
        <p:nvPicPr>
          <p:cNvPr id="1026" name="Picture 2"/>
          <p:cNvPicPr>
            <a:picLocks noChangeAspect="1" noChangeArrowheads="1"/>
          </p:cNvPicPr>
          <p:nvPr/>
        </p:nvPicPr>
        <p:blipFill>
          <a:blip r:embed="rId2" cstate="print"/>
          <a:srcRect l="29868" t="41667" r="32650" b="43750"/>
          <a:stretch>
            <a:fillRect/>
          </a:stretch>
        </p:blipFill>
        <p:spPr bwMode="auto">
          <a:xfrm>
            <a:off x="1752600" y="1447800"/>
            <a:ext cx="5921829" cy="12954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l="24817" t="40625" r="21303" b="42708"/>
          <a:stretch>
            <a:fillRect/>
          </a:stretch>
        </p:blipFill>
        <p:spPr bwMode="auto">
          <a:xfrm>
            <a:off x="1371600" y="2971800"/>
            <a:ext cx="7010400" cy="12192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l="23646" t="40625" r="21889" b="42709"/>
          <a:stretch>
            <a:fillRect/>
          </a:stretch>
        </p:blipFill>
        <p:spPr bwMode="auto">
          <a:xfrm>
            <a:off x="1219200" y="4419600"/>
            <a:ext cx="7086600"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5183" t="23958" r="51977" b="6250"/>
          <a:stretch>
            <a:fillRect/>
          </a:stretch>
        </p:blipFill>
        <p:spPr bwMode="auto">
          <a:xfrm>
            <a:off x="5334000" y="228600"/>
            <a:ext cx="3518848" cy="6045200"/>
          </a:xfrm>
          <a:prstGeom prst="rect">
            <a:avLst/>
          </a:prstGeom>
          <a:noFill/>
          <a:ln w="9525">
            <a:noFill/>
            <a:miter lim="800000"/>
            <a:headEnd/>
            <a:tailEnd/>
          </a:ln>
        </p:spPr>
      </p:pic>
      <p:pic>
        <p:nvPicPr>
          <p:cNvPr id="6" name="Picture 5" descr="150px-Carbon-monoxide-HOMO-phase-3D-balls.png"/>
          <p:cNvPicPr>
            <a:picLocks noChangeAspect="1"/>
          </p:cNvPicPr>
          <p:nvPr/>
        </p:nvPicPr>
        <p:blipFill>
          <a:blip r:embed="rId3" cstate="print"/>
          <a:stretch>
            <a:fillRect/>
          </a:stretch>
        </p:blipFill>
        <p:spPr>
          <a:xfrm>
            <a:off x="4038600" y="2133600"/>
            <a:ext cx="1428750" cy="1123950"/>
          </a:xfrm>
          <a:prstGeom prst="rect">
            <a:avLst/>
          </a:prstGeom>
        </p:spPr>
      </p:pic>
      <p:pic>
        <p:nvPicPr>
          <p:cNvPr id="7" name="Picture 6" descr="150px-Carbon-monoxide-LUMO-phase-3D-balls.png"/>
          <p:cNvPicPr>
            <a:picLocks noChangeAspect="1"/>
          </p:cNvPicPr>
          <p:nvPr/>
        </p:nvPicPr>
        <p:blipFill>
          <a:blip r:embed="rId4" cstate="print"/>
          <a:stretch>
            <a:fillRect/>
          </a:stretch>
        </p:blipFill>
        <p:spPr>
          <a:xfrm>
            <a:off x="3962400" y="228600"/>
            <a:ext cx="1428750" cy="1571625"/>
          </a:xfrm>
          <a:prstGeom prst="rect">
            <a:avLst/>
          </a:prstGeom>
        </p:spPr>
      </p:pic>
      <p:pic>
        <p:nvPicPr>
          <p:cNvPr id="8" name="Picture 7" descr="Synergic.jpg"/>
          <p:cNvPicPr>
            <a:picLocks noChangeAspect="1"/>
          </p:cNvPicPr>
          <p:nvPr/>
        </p:nvPicPr>
        <p:blipFill>
          <a:blip r:embed="rId5" cstate="print"/>
          <a:stretch>
            <a:fillRect/>
          </a:stretch>
        </p:blipFill>
        <p:spPr>
          <a:xfrm>
            <a:off x="533400" y="4038600"/>
            <a:ext cx="3647440" cy="1249680"/>
          </a:xfrm>
          <a:prstGeom prst="rect">
            <a:avLst/>
          </a:prstGeom>
        </p:spPr>
      </p:pic>
      <p:sp>
        <p:nvSpPr>
          <p:cNvPr id="9" name="Rectangle 8"/>
          <p:cNvSpPr/>
          <p:nvPr/>
        </p:nvSpPr>
        <p:spPr>
          <a:xfrm>
            <a:off x="533400" y="1676400"/>
            <a:ext cx="3118033" cy="400110"/>
          </a:xfrm>
          <a:prstGeom prst="rect">
            <a:avLst/>
          </a:prstGeom>
        </p:spPr>
        <p:txBody>
          <a:bodyPr wrap="none">
            <a:spAutoFit/>
          </a:bodyPr>
          <a:lstStyle/>
          <a:p>
            <a:r>
              <a:rPr lang="en-US" sz="2000" dirty="0" smtClean="0"/>
              <a:t>"synergic </a:t>
            </a:r>
            <a:r>
              <a:rPr lang="el-GR" sz="2000" dirty="0" smtClean="0"/>
              <a:t>π</a:t>
            </a:r>
            <a:r>
              <a:rPr lang="el-GR" sz="2000" baseline="30000" dirty="0" smtClean="0"/>
              <a:t>*</a:t>
            </a:r>
            <a:r>
              <a:rPr lang="el-GR" sz="2000" dirty="0" smtClean="0"/>
              <a:t> </a:t>
            </a:r>
            <a:r>
              <a:rPr lang="en-US" sz="2000" dirty="0" smtClean="0"/>
              <a:t>back-bonding" </a:t>
            </a:r>
            <a:endParaRPr lang="en-US" sz="2000" dirty="0"/>
          </a:p>
        </p:txBody>
      </p:sp>
      <p:cxnSp>
        <p:nvCxnSpPr>
          <p:cNvPr id="11" name="Straight Arrow Connector 10"/>
          <p:cNvCxnSpPr>
            <a:stCxn id="7" idx="3"/>
          </p:cNvCxnSpPr>
          <p:nvPr/>
        </p:nvCxnSpPr>
        <p:spPr>
          <a:xfrm>
            <a:off x="5391150" y="1014413"/>
            <a:ext cx="1238250" cy="204787"/>
          </a:xfrm>
          <a:prstGeom prst="straightConnector1">
            <a:avLst/>
          </a:prstGeom>
          <a:ln w="44450">
            <a:solidFill>
              <a:schemeClr val="accent1">
                <a:shade val="95000"/>
                <a:satMod val="105000"/>
                <a:alpha val="99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486400" y="2286000"/>
            <a:ext cx="1524000" cy="228600"/>
          </a:xfrm>
          <a:prstGeom prst="straightConnector1">
            <a:avLst/>
          </a:prstGeom>
          <a:ln w="44450">
            <a:solidFill>
              <a:schemeClr val="accent1">
                <a:shade val="95000"/>
                <a:satMod val="105000"/>
                <a:alpha val="99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0" y="304800"/>
            <a:ext cx="4191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Carbon monoxide</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bonding.gif"/>
          <p:cNvPicPr>
            <a:picLocks noChangeAspect="1"/>
          </p:cNvPicPr>
          <p:nvPr/>
        </p:nvPicPr>
        <p:blipFill>
          <a:blip r:embed="rId2" cstate="print"/>
          <a:stretch>
            <a:fillRect/>
          </a:stretch>
        </p:blipFill>
        <p:spPr>
          <a:xfrm>
            <a:off x="3657600" y="381000"/>
            <a:ext cx="4831618" cy="6324600"/>
          </a:xfrm>
          <a:prstGeom prst="rect">
            <a:avLst/>
          </a:prstGeom>
        </p:spPr>
      </p:pic>
      <p:sp>
        <p:nvSpPr>
          <p:cNvPr id="3" name="Title 1"/>
          <p:cNvSpPr>
            <a:spLocks noGrp="1"/>
          </p:cNvSpPr>
          <p:nvPr>
            <p:ph type="title"/>
          </p:nvPr>
        </p:nvSpPr>
        <p:spPr>
          <a:xfrm>
            <a:off x="304800" y="2286000"/>
            <a:ext cx="3276600" cy="1143000"/>
          </a:xfrm>
        </p:spPr>
        <p:txBody>
          <a:bodyPr>
            <a:normAutofit fontScale="90000"/>
          </a:bodyPr>
          <a:lstStyle/>
          <a:p>
            <a:r>
              <a:rPr lang="en-US" sz="3600" b="1" dirty="0" smtClean="0"/>
              <a:t>Metal-carbonyl </a:t>
            </a:r>
            <a:br>
              <a:rPr lang="en-US" sz="3600" b="1" dirty="0" smtClean="0"/>
            </a:br>
            <a:r>
              <a:rPr lang="en-US" sz="3600" b="1" dirty="0" smtClean="0"/>
              <a:t>bonding</a:t>
            </a:r>
            <a:endParaRPr lang="en-US" sz="3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676400" y="3657600"/>
          <a:ext cx="6096000" cy="2926080"/>
        </p:xfrm>
        <a:graphic>
          <a:graphicData uri="http://schemas.openxmlformats.org/drawingml/2006/table">
            <a:tbl>
              <a:tblPr/>
              <a:tblGrid>
                <a:gridCol w="3048000"/>
                <a:gridCol w="3048000"/>
              </a:tblGrid>
              <a:tr h="0">
                <a:tc>
                  <a:txBody>
                    <a:bodyPr/>
                    <a:lstStyle/>
                    <a:p>
                      <a:r>
                        <a:rPr lang="en-US" dirty="0"/>
                        <a:t>Compound</a:t>
                      </a:r>
                    </a:p>
                  </a:txBody>
                  <a:tcPr anchor="ctr">
                    <a:lnL>
                      <a:noFill/>
                    </a:lnL>
                    <a:lnR>
                      <a:noFill/>
                    </a:lnR>
                    <a:lnT>
                      <a:noFill/>
                    </a:lnT>
                    <a:lnB>
                      <a:noFill/>
                    </a:lnB>
                  </a:tcPr>
                </a:tc>
                <a:tc>
                  <a:txBody>
                    <a:bodyPr/>
                    <a:lstStyle/>
                    <a:p>
                      <a:r>
                        <a:rPr lang="el-GR"/>
                        <a:t>ν</a:t>
                      </a:r>
                      <a:r>
                        <a:rPr lang="en-US" baseline="-25000"/>
                        <a:t>CO</a:t>
                      </a:r>
                      <a:r>
                        <a:rPr lang="en-US"/>
                        <a:t> (cm</a:t>
                      </a:r>
                      <a:r>
                        <a:rPr lang="en-US" baseline="30000"/>
                        <a:t>-1</a:t>
                      </a:r>
                      <a:r>
                        <a:rPr lang="en-US"/>
                        <a:t>)</a:t>
                      </a:r>
                    </a:p>
                  </a:txBody>
                  <a:tcPr anchor="ctr">
                    <a:lnL>
                      <a:noFill/>
                    </a:lnL>
                    <a:lnR>
                      <a:noFill/>
                    </a:lnR>
                    <a:lnT>
                      <a:noFill/>
                    </a:lnT>
                    <a:lnB>
                      <a:noFill/>
                    </a:lnB>
                  </a:tcPr>
                </a:tc>
              </a:tr>
              <a:tr h="0">
                <a:tc>
                  <a:txBody>
                    <a:bodyPr/>
                    <a:lstStyle/>
                    <a:p>
                      <a:r>
                        <a:rPr lang="en-US"/>
                        <a:t>CO</a:t>
                      </a:r>
                    </a:p>
                  </a:txBody>
                  <a:tcPr anchor="ctr">
                    <a:lnL>
                      <a:noFill/>
                    </a:lnL>
                    <a:lnR>
                      <a:noFill/>
                    </a:lnR>
                    <a:lnT>
                      <a:noFill/>
                    </a:lnT>
                    <a:lnB>
                      <a:noFill/>
                    </a:lnB>
                  </a:tcPr>
                </a:tc>
                <a:tc>
                  <a:txBody>
                    <a:bodyPr/>
                    <a:lstStyle/>
                    <a:p>
                      <a:r>
                        <a:rPr lang="en-US"/>
                        <a:t>2143</a:t>
                      </a:r>
                    </a:p>
                  </a:txBody>
                  <a:tcPr anchor="ctr">
                    <a:lnL>
                      <a:noFill/>
                    </a:lnL>
                    <a:lnR>
                      <a:noFill/>
                    </a:lnR>
                    <a:lnT>
                      <a:noFill/>
                    </a:lnT>
                    <a:lnB>
                      <a:noFill/>
                    </a:lnB>
                  </a:tcPr>
                </a:tc>
              </a:tr>
              <a:tr h="0">
                <a:tc>
                  <a:txBody>
                    <a:bodyPr/>
                    <a:lstStyle/>
                    <a:p>
                      <a:r>
                        <a:rPr lang="en-US"/>
                        <a:t>Ti(CO)</a:t>
                      </a:r>
                      <a:r>
                        <a:rPr lang="en-US" baseline="-25000"/>
                        <a:t>6</a:t>
                      </a:r>
                      <a:r>
                        <a:rPr lang="en-US" baseline="30000"/>
                        <a:t>-2</a:t>
                      </a:r>
                      <a:endParaRPr lang="en-US"/>
                    </a:p>
                  </a:txBody>
                  <a:tcPr anchor="ctr">
                    <a:lnL>
                      <a:noFill/>
                    </a:lnL>
                    <a:lnR>
                      <a:noFill/>
                    </a:lnR>
                    <a:lnT>
                      <a:noFill/>
                    </a:lnT>
                    <a:lnB>
                      <a:noFill/>
                    </a:lnB>
                  </a:tcPr>
                </a:tc>
                <a:tc>
                  <a:txBody>
                    <a:bodyPr/>
                    <a:lstStyle/>
                    <a:p>
                      <a:r>
                        <a:rPr lang="en-US"/>
                        <a:t>1748</a:t>
                      </a:r>
                    </a:p>
                  </a:txBody>
                  <a:tcPr anchor="ctr">
                    <a:lnL>
                      <a:noFill/>
                    </a:lnL>
                    <a:lnR>
                      <a:noFill/>
                    </a:lnR>
                    <a:lnT>
                      <a:noFill/>
                    </a:lnT>
                    <a:lnB>
                      <a:noFill/>
                    </a:lnB>
                  </a:tcPr>
                </a:tc>
              </a:tr>
              <a:tr h="0">
                <a:tc>
                  <a:txBody>
                    <a:bodyPr/>
                    <a:lstStyle/>
                    <a:p>
                      <a:r>
                        <a:rPr lang="en-US"/>
                        <a:t>V(CO)</a:t>
                      </a:r>
                      <a:r>
                        <a:rPr lang="en-US" baseline="-25000"/>
                        <a:t>6</a:t>
                      </a:r>
                      <a:r>
                        <a:rPr lang="en-US" baseline="30000"/>
                        <a:t>-1</a:t>
                      </a:r>
                      <a:endParaRPr lang="en-US"/>
                    </a:p>
                  </a:txBody>
                  <a:tcPr anchor="ctr">
                    <a:lnL>
                      <a:noFill/>
                    </a:lnL>
                    <a:lnR>
                      <a:noFill/>
                    </a:lnR>
                    <a:lnT>
                      <a:noFill/>
                    </a:lnT>
                    <a:lnB>
                      <a:noFill/>
                    </a:lnB>
                  </a:tcPr>
                </a:tc>
                <a:tc>
                  <a:txBody>
                    <a:bodyPr/>
                    <a:lstStyle/>
                    <a:p>
                      <a:r>
                        <a:rPr lang="en-US"/>
                        <a:t>1859</a:t>
                      </a:r>
                    </a:p>
                  </a:txBody>
                  <a:tcPr anchor="ctr">
                    <a:lnL>
                      <a:noFill/>
                    </a:lnL>
                    <a:lnR>
                      <a:noFill/>
                    </a:lnR>
                    <a:lnT>
                      <a:noFill/>
                    </a:lnT>
                    <a:lnB>
                      <a:noFill/>
                    </a:lnB>
                  </a:tcPr>
                </a:tc>
              </a:tr>
              <a:tr h="0">
                <a:tc>
                  <a:txBody>
                    <a:bodyPr/>
                    <a:lstStyle/>
                    <a:p>
                      <a:r>
                        <a:rPr lang="en-US"/>
                        <a:t>Cr(CO)</a:t>
                      </a:r>
                      <a:r>
                        <a:rPr lang="en-US" baseline="-25000"/>
                        <a:t>6</a:t>
                      </a:r>
                      <a:endParaRPr lang="en-US"/>
                    </a:p>
                  </a:txBody>
                  <a:tcPr anchor="ctr">
                    <a:lnL>
                      <a:noFill/>
                    </a:lnL>
                    <a:lnR>
                      <a:noFill/>
                    </a:lnR>
                    <a:lnT>
                      <a:noFill/>
                    </a:lnT>
                    <a:lnB>
                      <a:noFill/>
                    </a:lnB>
                  </a:tcPr>
                </a:tc>
                <a:tc>
                  <a:txBody>
                    <a:bodyPr/>
                    <a:lstStyle/>
                    <a:p>
                      <a:r>
                        <a:rPr lang="en-US"/>
                        <a:t>2000</a:t>
                      </a:r>
                    </a:p>
                  </a:txBody>
                  <a:tcPr anchor="ctr">
                    <a:lnL>
                      <a:noFill/>
                    </a:lnL>
                    <a:lnR>
                      <a:noFill/>
                    </a:lnR>
                    <a:lnT>
                      <a:noFill/>
                    </a:lnT>
                    <a:lnB>
                      <a:noFill/>
                    </a:lnB>
                  </a:tcPr>
                </a:tc>
              </a:tr>
              <a:tr h="0">
                <a:tc>
                  <a:txBody>
                    <a:bodyPr/>
                    <a:lstStyle/>
                    <a:p>
                      <a:r>
                        <a:rPr lang="en-US"/>
                        <a:t>Mn(CO)</a:t>
                      </a:r>
                      <a:r>
                        <a:rPr lang="en-US" baseline="-25000"/>
                        <a:t>6</a:t>
                      </a:r>
                      <a:r>
                        <a:rPr lang="en-US" baseline="30000"/>
                        <a:t>+</a:t>
                      </a:r>
                      <a:endParaRPr lang="en-US"/>
                    </a:p>
                  </a:txBody>
                  <a:tcPr anchor="ctr">
                    <a:lnL>
                      <a:noFill/>
                    </a:lnL>
                    <a:lnR>
                      <a:noFill/>
                    </a:lnR>
                    <a:lnT>
                      <a:noFill/>
                    </a:lnT>
                    <a:lnB>
                      <a:noFill/>
                    </a:lnB>
                  </a:tcPr>
                </a:tc>
                <a:tc>
                  <a:txBody>
                    <a:bodyPr/>
                    <a:lstStyle/>
                    <a:p>
                      <a:r>
                        <a:rPr lang="en-US"/>
                        <a:t>2100</a:t>
                      </a:r>
                    </a:p>
                  </a:txBody>
                  <a:tcPr anchor="ctr">
                    <a:lnL>
                      <a:noFill/>
                    </a:lnL>
                    <a:lnR>
                      <a:noFill/>
                    </a:lnR>
                    <a:lnT>
                      <a:noFill/>
                    </a:lnT>
                    <a:lnB>
                      <a:noFill/>
                    </a:lnB>
                  </a:tcPr>
                </a:tc>
              </a:tr>
              <a:tr h="0">
                <a:tc>
                  <a:txBody>
                    <a:bodyPr/>
                    <a:lstStyle/>
                    <a:p>
                      <a:r>
                        <a:rPr lang="en-US"/>
                        <a:t>Fe(CO)</a:t>
                      </a:r>
                      <a:r>
                        <a:rPr lang="en-US" baseline="-25000"/>
                        <a:t>6</a:t>
                      </a:r>
                      <a:r>
                        <a:rPr lang="en-US" baseline="30000"/>
                        <a:t>2+</a:t>
                      </a:r>
                      <a:endParaRPr lang="en-US"/>
                    </a:p>
                  </a:txBody>
                  <a:tcPr anchor="ctr">
                    <a:lnL>
                      <a:noFill/>
                    </a:lnL>
                    <a:lnR>
                      <a:noFill/>
                    </a:lnR>
                    <a:lnT>
                      <a:noFill/>
                    </a:lnT>
                    <a:lnB>
                      <a:noFill/>
                    </a:lnB>
                  </a:tcPr>
                </a:tc>
                <a:tc>
                  <a:txBody>
                    <a:bodyPr/>
                    <a:lstStyle/>
                    <a:p>
                      <a:r>
                        <a:rPr lang="en-US"/>
                        <a:t>2204</a:t>
                      </a:r>
                    </a:p>
                  </a:txBody>
                  <a:tcPr anchor="ctr">
                    <a:lnL>
                      <a:noFill/>
                    </a:lnL>
                    <a:lnR>
                      <a:noFill/>
                    </a:lnR>
                    <a:lnT>
                      <a:noFill/>
                    </a:lnT>
                    <a:lnB>
                      <a:noFill/>
                    </a:lnB>
                  </a:tcPr>
                </a:tc>
              </a:tr>
              <a:tr h="0">
                <a:tc>
                  <a:txBody>
                    <a:bodyPr/>
                    <a:lstStyle/>
                    <a:p>
                      <a:r>
                        <a:rPr lang="en-US"/>
                        <a:t>Fe(CO)</a:t>
                      </a:r>
                      <a:r>
                        <a:rPr lang="en-US" baseline="-25000"/>
                        <a:t>5</a:t>
                      </a:r>
                      <a:endParaRPr lang="en-US"/>
                    </a:p>
                  </a:txBody>
                  <a:tcPr anchor="ctr">
                    <a:lnL>
                      <a:noFill/>
                    </a:lnL>
                    <a:lnR>
                      <a:noFill/>
                    </a:lnR>
                    <a:lnT>
                      <a:noFill/>
                    </a:lnT>
                    <a:lnB>
                      <a:noFill/>
                    </a:lnB>
                  </a:tcPr>
                </a:tc>
                <a:tc>
                  <a:txBody>
                    <a:bodyPr/>
                    <a:lstStyle/>
                    <a:p>
                      <a:r>
                        <a:rPr lang="en-US" dirty="0"/>
                        <a:t>2022, 2000</a:t>
                      </a:r>
                    </a:p>
                  </a:txBody>
                  <a:tcPr anchor="ctr">
                    <a:lnL>
                      <a:noFill/>
                    </a:lnL>
                    <a:lnR>
                      <a:noFill/>
                    </a:lnR>
                    <a:lnT>
                      <a:noFill/>
                    </a:lnT>
                    <a:lnB>
                      <a:noFill/>
                    </a:lnB>
                  </a:tcPr>
                </a:tc>
              </a:tr>
            </a:tbl>
          </a:graphicData>
        </a:graphic>
      </p:graphicFrame>
      <p:sp>
        <p:nvSpPr>
          <p:cNvPr id="5" name="Rectangle 4"/>
          <p:cNvSpPr/>
          <p:nvPr/>
        </p:nvSpPr>
        <p:spPr>
          <a:xfrm>
            <a:off x="609600" y="990600"/>
            <a:ext cx="7696200" cy="2585323"/>
          </a:xfrm>
          <a:prstGeom prst="rect">
            <a:avLst/>
          </a:prstGeom>
        </p:spPr>
        <p:txBody>
          <a:bodyPr wrap="square">
            <a:spAutoFit/>
          </a:bodyPr>
          <a:lstStyle/>
          <a:p>
            <a:r>
              <a:rPr lang="en-US" dirty="0" smtClean="0"/>
              <a:t>Occupation of the </a:t>
            </a:r>
            <a:r>
              <a:rPr lang="en-US" dirty="0" smtClean="0">
                <a:latin typeface="Symbol" pitchFamily="18" charset="2"/>
              </a:rPr>
              <a:t>p</a:t>
            </a:r>
            <a:r>
              <a:rPr lang="en-US" dirty="0" smtClean="0"/>
              <a:t>* on CO leads to a decreased bond order in the carbon monoxide molecule itself. </a:t>
            </a:r>
          </a:p>
          <a:p>
            <a:endParaRPr lang="en-US" dirty="0" smtClean="0"/>
          </a:p>
          <a:p>
            <a:r>
              <a:rPr lang="en-US" dirty="0" smtClean="0"/>
              <a:t>As the </a:t>
            </a:r>
            <a:r>
              <a:rPr lang="en-US" dirty="0" smtClean="0">
                <a:latin typeface="Symbol" pitchFamily="18" charset="2"/>
              </a:rPr>
              <a:t>p</a:t>
            </a:r>
            <a:r>
              <a:rPr lang="en-US" dirty="0" smtClean="0"/>
              <a:t>-</a:t>
            </a:r>
            <a:r>
              <a:rPr lang="en-US" dirty="0" err="1" smtClean="0"/>
              <a:t>backdonation</a:t>
            </a:r>
            <a:r>
              <a:rPr lang="en-US" dirty="0" smtClean="0"/>
              <a:t> becomes stronger, the CO bond order should decrease from that of the free </a:t>
            </a:r>
            <a:r>
              <a:rPr lang="en-US" dirty="0" err="1" smtClean="0"/>
              <a:t>ligand</a:t>
            </a:r>
            <a:r>
              <a:rPr lang="en-US" dirty="0" smtClean="0"/>
              <a:t>. </a:t>
            </a:r>
          </a:p>
          <a:p>
            <a:endParaRPr lang="en-US" dirty="0" smtClean="0"/>
          </a:p>
          <a:p>
            <a:r>
              <a:rPr lang="en-US" dirty="0" smtClean="0"/>
              <a:t>Two consequences that we might expect if the CO bond order was reduced would be a lengthening of the C-O bond and a decrease in the carbonyl stretching frequency in the IR. Both of these hold true.</a:t>
            </a:r>
            <a:endParaRPr lang="en-US" dirty="0"/>
          </a:p>
        </p:txBody>
      </p:sp>
      <p:sp>
        <p:nvSpPr>
          <p:cNvPr id="6" name="Title 1"/>
          <p:cNvSpPr>
            <a:spLocks noGrp="1"/>
          </p:cNvSpPr>
          <p:nvPr>
            <p:ph type="title"/>
          </p:nvPr>
        </p:nvSpPr>
        <p:spPr>
          <a:xfrm>
            <a:off x="1600200" y="228600"/>
            <a:ext cx="5334000" cy="1143000"/>
          </a:xfrm>
        </p:spPr>
        <p:txBody>
          <a:bodyPr>
            <a:normAutofit fontScale="90000"/>
          </a:bodyPr>
          <a:lstStyle/>
          <a:p>
            <a:r>
              <a:rPr lang="en-US" sz="3600" b="1" dirty="0" smtClean="0"/>
              <a:t>Metal-carbonyls </a:t>
            </a:r>
            <a:br>
              <a:rPr lang="en-US" sz="3600" b="1" dirty="0" smtClean="0"/>
            </a:br>
            <a:endParaRPr lang="en-US" sz="3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990600"/>
            <a:ext cx="4572000" cy="646331"/>
          </a:xfrm>
          <a:prstGeom prst="rect">
            <a:avLst/>
          </a:prstGeom>
        </p:spPr>
        <p:txBody>
          <a:bodyPr>
            <a:spAutoFit/>
          </a:bodyPr>
          <a:lstStyle/>
          <a:p>
            <a:r>
              <a:rPr lang="en-US" dirty="0" err="1" smtClean="0"/>
              <a:t>Zeise's</a:t>
            </a:r>
            <a:r>
              <a:rPr lang="en-US" dirty="0" smtClean="0"/>
              <a:t> salt was one of the first </a:t>
            </a:r>
            <a:r>
              <a:rPr lang="en-US" dirty="0" err="1" smtClean="0"/>
              <a:t>organometallic</a:t>
            </a:r>
            <a:r>
              <a:rPr lang="en-US" dirty="0" smtClean="0"/>
              <a:t> compounds reported.</a:t>
            </a:r>
            <a:endParaRPr lang="en-US" dirty="0"/>
          </a:p>
        </p:txBody>
      </p:sp>
      <p:sp>
        <p:nvSpPr>
          <p:cNvPr id="7" name="Rectangle 6"/>
          <p:cNvSpPr/>
          <p:nvPr/>
        </p:nvSpPr>
        <p:spPr>
          <a:xfrm>
            <a:off x="457200" y="1676400"/>
            <a:ext cx="5334000" cy="1477328"/>
          </a:xfrm>
          <a:prstGeom prst="rect">
            <a:avLst/>
          </a:prstGeom>
        </p:spPr>
        <p:txBody>
          <a:bodyPr wrap="square">
            <a:spAutoFit/>
          </a:bodyPr>
          <a:lstStyle/>
          <a:p>
            <a:r>
              <a:rPr lang="en-US" dirty="0" smtClean="0"/>
              <a:t>W. C. </a:t>
            </a:r>
            <a:r>
              <a:rPr lang="en-US" dirty="0" err="1" smtClean="0"/>
              <a:t>Zeise</a:t>
            </a:r>
            <a:r>
              <a:rPr lang="en-US" dirty="0" smtClean="0"/>
              <a:t>, University of Copenhagen, prepared this compound in the 1820s while investigating the reaction of PtCl</a:t>
            </a:r>
            <a:r>
              <a:rPr lang="en-US" baseline="-25000" dirty="0" smtClean="0"/>
              <a:t>4</a:t>
            </a:r>
            <a:r>
              <a:rPr lang="en-US" dirty="0" smtClean="0"/>
              <a:t> with boiling ethanol, and proposed that the resulting compound contained ethylene.</a:t>
            </a:r>
          </a:p>
          <a:p>
            <a:endParaRPr lang="en-US" dirty="0" smtClean="0"/>
          </a:p>
        </p:txBody>
      </p:sp>
      <p:pic>
        <p:nvPicPr>
          <p:cNvPr id="1026" name="Picture 2"/>
          <p:cNvPicPr>
            <a:picLocks noChangeAspect="1" noChangeArrowheads="1"/>
          </p:cNvPicPr>
          <p:nvPr/>
        </p:nvPicPr>
        <p:blipFill>
          <a:blip r:embed="rId2" cstate="print"/>
          <a:srcRect l="64422" t="31250" r="13909" b="18750"/>
          <a:stretch>
            <a:fillRect/>
          </a:stretch>
        </p:blipFill>
        <p:spPr bwMode="auto">
          <a:xfrm>
            <a:off x="6705600" y="533400"/>
            <a:ext cx="1447800" cy="18782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5"/>
          <p:cNvSpPr/>
          <p:nvPr/>
        </p:nvSpPr>
        <p:spPr>
          <a:xfrm>
            <a:off x="457200" y="3048000"/>
            <a:ext cx="7924800" cy="2031325"/>
          </a:xfrm>
          <a:prstGeom prst="rect">
            <a:avLst/>
          </a:prstGeom>
        </p:spPr>
        <p:txBody>
          <a:bodyPr wrap="square">
            <a:spAutoFit/>
          </a:bodyPr>
          <a:lstStyle/>
          <a:p>
            <a:r>
              <a:rPr lang="en-US" dirty="0" err="1" smtClean="0"/>
              <a:t>Zeise's</a:t>
            </a:r>
            <a:r>
              <a:rPr lang="en-US" dirty="0" smtClean="0"/>
              <a:t> proposal was decisively supported in 1868 when </a:t>
            </a:r>
            <a:r>
              <a:rPr lang="en-US" dirty="0" err="1" smtClean="0"/>
              <a:t>Birnbaum</a:t>
            </a:r>
            <a:r>
              <a:rPr lang="en-US" dirty="0" smtClean="0"/>
              <a:t> prepared the complex using ethylene.</a:t>
            </a:r>
          </a:p>
          <a:p>
            <a:endParaRPr lang="en-US" dirty="0" smtClean="0"/>
          </a:p>
          <a:p>
            <a:r>
              <a:rPr lang="en-US" dirty="0" err="1" smtClean="0"/>
              <a:t>Zeise's</a:t>
            </a:r>
            <a:r>
              <a:rPr lang="en-US" dirty="0" smtClean="0"/>
              <a:t> salt received a great deal of attention during the second half of the 19th century because chemists could not properly explain the molecular structure of the salt. This question remained unanswered until the advent of x-ray diffraction in the 20th century. </a:t>
            </a:r>
          </a:p>
        </p:txBody>
      </p:sp>
      <p:sp>
        <p:nvSpPr>
          <p:cNvPr id="9" name="Rectangle 8"/>
          <p:cNvSpPr/>
          <p:nvPr/>
        </p:nvSpPr>
        <p:spPr>
          <a:xfrm>
            <a:off x="914400" y="228600"/>
            <a:ext cx="1867178" cy="523220"/>
          </a:xfrm>
          <a:prstGeom prst="rect">
            <a:avLst/>
          </a:prstGeom>
        </p:spPr>
        <p:txBody>
          <a:bodyPr wrap="none">
            <a:spAutoFit/>
          </a:bodyPr>
          <a:lstStyle/>
          <a:p>
            <a:r>
              <a:rPr lang="en-US" sz="2800" b="1" dirty="0" err="1" smtClean="0"/>
              <a:t>Zeise's</a:t>
            </a:r>
            <a:r>
              <a:rPr lang="en-US" sz="2800" b="1" dirty="0" smtClean="0"/>
              <a:t> salt </a:t>
            </a:r>
            <a:endParaRPr lang="en-US" sz="28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832</Words>
  <Application>Microsoft Office PowerPoint</Application>
  <PresentationFormat>On-screen Show (4:3)</PresentationFormat>
  <Paragraphs>87</Paragraphs>
  <Slides>24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Document</vt:lpstr>
      <vt:lpstr>Organometallic Chemistry</vt:lpstr>
      <vt:lpstr>organometallics</vt:lpstr>
      <vt:lpstr>The 18 electron rule – The inorganic chemist’s “octet” rule</vt:lpstr>
      <vt:lpstr>Electron donation of common ligands </vt:lpstr>
      <vt:lpstr>organometallics</vt:lpstr>
      <vt:lpstr>Slide 6</vt:lpstr>
      <vt:lpstr>Metal-carbonyl  bonding</vt:lpstr>
      <vt:lpstr>Metal-carbonyls  </vt:lpstr>
      <vt:lpstr>Slide 9</vt:lpstr>
      <vt:lpstr>Slide 10</vt:lpstr>
      <vt:lpstr>Bonding and Structure in Alkene Complexes </vt:lpstr>
      <vt:lpstr>Bonding and Structure in Alkene Complexes </vt:lpstr>
      <vt:lpstr>Slide 13</vt:lpstr>
      <vt:lpstr>Slide 14</vt:lpstr>
      <vt:lpstr>Slide 15</vt:lpstr>
      <vt:lpstr>Slide 16</vt:lpstr>
      <vt:lpstr>Slide 17</vt:lpstr>
      <vt:lpstr>M-H and M-C s-bonds</vt:lpstr>
      <vt:lpstr>metal alkyls</vt:lpstr>
      <vt:lpstr>metal alkyls- highly reactive</vt:lpstr>
      <vt:lpstr>Typical Organometallic Reaction Types</vt:lpstr>
      <vt:lpstr>catalysts</vt:lpstr>
      <vt:lpstr>Slide 23</vt:lpstr>
      <vt:lpstr>Slide 24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dc:creator>
  <cp:lastModifiedBy>prushan</cp:lastModifiedBy>
  <cp:revision>36</cp:revision>
  <dcterms:created xsi:type="dcterms:W3CDTF">2010-11-11T01:41:50Z</dcterms:created>
  <dcterms:modified xsi:type="dcterms:W3CDTF">2012-10-10T16:30:53Z</dcterms:modified>
</cp:coreProperties>
</file>